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2"/>
  </p:notesMasterIdLst>
  <p:sldIdLst>
    <p:sldId id="256" r:id="rId3"/>
    <p:sldId id="257" r:id="rId4"/>
    <p:sldId id="280" r:id="rId5"/>
    <p:sldId id="258" r:id="rId6"/>
    <p:sldId id="270" r:id="rId7"/>
    <p:sldId id="271" r:id="rId8"/>
    <p:sldId id="281" r:id="rId9"/>
    <p:sldId id="272" r:id="rId10"/>
    <p:sldId id="273" r:id="rId11"/>
    <p:sldId id="274" r:id="rId12"/>
    <p:sldId id="282" r:id="rId13"/>
    <p:sldId id="275" r:id="rId14"/>
    <p:sldId id="283" r:id="rId15"/>
    <p:sldId id="276" r:id="rId16"/>
    <p:sldId id="277" r:id="rId17"/>
    <p:sldId id="284" r:id="rId18"/>
    <p:sldId id="279" r:id="rId19"/>
    <p:sldId id="278" r:id="rId20"/>
    <p:sldId id="269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Raleway" pitchFamily="2" charset="77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8"/>
  </p:normalViewPr>
  <p:slideViewPr>
    <p:cSldViewPr snapToGrid="0">
      <p:cViewPr varScale="1">
        <p:scale>
          <a:sx n="139" d="100"/>
          <a:sy n="139" d="100"/>
        </p:scale>
        <p:origin x="8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1a771b36d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1a771b36d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4705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e93732d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e93732d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76142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3459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e93732d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e93732d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1674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46967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531693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e93732d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e93732d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81867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27966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1e955b9525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1e955b9525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6379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1e955b9525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1e955b9525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e93732d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e93732d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e93732d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e93732d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3121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3090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9855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e93732d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e93732d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73631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1455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93732de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93732de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646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" name="Google Shape;94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2" name="Google Shape;10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9" name="Google Shape;109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0" name="Google Shape;120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23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hallengedata.ens.fr/participants/challenges/95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github.com/DentanJeremie/age-underspecification.git" TargetMode="External"/><Relationship Id="rId4" Type="http://schemas.openxmlformats.org/officeDocument/2006/relationships/hyperlink" Target="http://dx.doi.org/10.13140/RG.2.2.25127.21925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>
            <a:spLocks noGrp="1"/>
          </p:cNvSpPr>
          <p:nvPr>
            <p:ph type="ctrTitle"/>
          </p:nvPr>
        </p:nvSpPr>
        <p:spPr>
          <a:xfrm>
            <a:off x="729449" y="1322450"/>
            <a:ext cx="7333173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Using Error Level Analysis to remove Underspecification </a:t>
            </a:r>
          </a:p>
        </p:txBody>
      </p:sp>
      <p:sp>
        <p:nvSpPr>
          <p:cNvPr id="133" name="Google Shape;133;p25"/>
          <p:cNvSpPr txBox="1"/>
          <p:nvPr/>
        </p:nvSpPr>
        <p:spPr>
          <a:xfrm>
            <a:off x="726451" y="3867672"/>
            <a:ext cx="7884812" cy="951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This presentation comes with a technical report and a GitHub repository. It presents the work of the author on a data competition.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The competition: </a:t>
            </a: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https://challengedata.ens.fr/participants/challenges/95/</a:t>
            </a: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The technical report: </a:t>
            </a: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http://dx.doi.org/10.13140/RG.2.2.25127.21925</a:t>
            </a: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The GitHub repository: </a:t>
            </a: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https://github.com/DentanJeremie/age-underspecification.git</a:t>
            </a:r>
            <a:r>
              <a:rPr lang="en-US" sz="1100" i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100" i="1" dirty="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Google Shape;133;p25">
            <a:extLst>
              <a:ext uri="{FF2B5EF4-FFF2-40B4-BE49-F238E27FC236}">
                <a16:creationId xmlns:a16="http://schemas.microsoft.com/office/drawing/2014/main" id="{2B6DF4F9-C7FA-93EA-154C-E5BB74D75736}"/>
              </a:ext>
            </a:extLst>
          </p:cNvPr>
          <p:cNvSpPr txBox="1"/>
          <p:nvPr/>
        </p:nvSpPr>
        <p:spPr>
          <a:xfrm>
            <a:off x="727950" y="651415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ENS Paris-Saclay, MVA 2022-2023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" name="Google Shape;133;p25">
            <a:extLst>
              <a:ext uri="{FF2B5EF4-FFF2-40B4-BE49-F238E27FC236}">
                <a16:creationId xmlns:a16="http://schemas.microsoft.com/office/drawing/2014/main" id="{25AB86C3-F488-7951-A9FA-2BF7BA7C34CA}"/>
              </a:ext>
            </a:extLst>
          </p:cNvPr>
          <p:cNvSpPr txBox="1"/>
          <p:nvPr/>
        </p:nvSpPr>
        <p:spPr>
          <a:xfrm>
            <a:off x="727950" y="2365472"/>
            <a:ext cx="7688100" cy="951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Jérémie Dentan</a:t>
            </a:r>
            <a:r>
              <a:rPr lang="fr" sz="1600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fr" sz="1600" b="1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fr" sz="1600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École Polytechnique, France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March 17th,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II- Underspecification: Discussion on DivDis</a:t>
            </a:r>
            <a:endParaRPr lang="en-US" i="1"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729449" y="1282288"/>
            <a:ext cx="780685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DivDis is hard to apply in real life, because we need an expert to understand where the ambiguity comes from and how to characterize it.</a:t>
            </a: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10</a:t>
            </a:fld>
            <a:endParaRPr dirty="0"/>
          </a:p>
        </p:txBody>
      </p:sp>
      <p:sp>
        <p:nvSpPr>
          <p:cNvPr id="3" name="Google Shape;146;p27">
            <a:extLst>
              <a:ext uri="{FF2B5EF4-FFF2-40B4-BE49-F238E27FC236}">
                <a16:creationId xmlns:a16="http://schemas.microsoft.com/office/drawing/2014/main" id="{9A2339ED-98EA-1913-6539-08B0D341EF7D}"/>
              </a:ext>
            </a:extLst>
          </p:cNvPr>
          <p:cNvSpPr txBox="1"/>
          <p:nvPr/>
        </p:nvSpPr>
        <p:spPr>
          <a:xfrm>
            <a:off x="729450" y="2347763"/>
            <a:ext cx="4065187" cy="2246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Challenges with the architecture: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1" dirty="0">
              <a:latin typeface="Lato"/>
              <a:ea typeface="Lato"/>
              <a:cs typeface="Lato"/>
              <a:sym typeface="La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ea typeface="Lato"/>
                <a:cs typeface="Calibri" panose="020F0502020204030204" pitchFamily="34" charset="0"/>
                <a:sym typeface="Lato"/>
              </a:rPr>
              <a:t>Need to be sure there is a distribution shift between two datasets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ea typeface="Lato"/>
                <a:cs typeface="Calibri" panose="020F0502020204030204" pitchFamily="34" charset="0"/>
                <a:sym typeface="Lato"/>
              </a:rPr>
              <a:t>Need to choose which predictor to deploy on real data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100" dirty="0">
              <a:latin typeface="Calibri" panose="020F0502020204030204" pitchFamily="34" charset="0"/>
              <a:ea typeface="Lato"/>
              <a:cs typeface="Calibri" panose="020F0502020204030204" pitchFamily="34" charset="0"/>
              <a:sym typeface="La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Lato"/>
                <a:cs typeface="Calibri" panose="020F0502020204030204" pitchFamily="34" charset="0"/>
                <a:sym typeface="Wingdings" pitchFamily="2" charset="2"/>
              </a:rPr>
              <a:t></a:t>
            </a:r>
            <a:r>
              <a:rPr lang="en-US" sz="1600" dirty="0">
                <a:latin typeface="Calibri" panose="020F0502020204030204" pitchFamily="34" charset="0"/>
                <a:ea typeface="Lato"/>
                <a:cs typeface="Calibri" panose="020F0502020204030204" pitchFamily="34" charset="0"/>
                <a:sym typeface="Lato"/>
              </a:rPr>
              <a:t> Requires an expert to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Lato"/>
                <a:cs typeface="Calibri" panose="020F0502020204030204" pitchFamily="34" charset="0"/>
                <a:sym typeface="Lato"/>
              </a:rPr>
              <a:t>understand</a:t>
            </a:r>
            <a:r>
              <a:rPr lang="en-US" sz="1600" dirty="0">
                <a:latin typeface="Calibri" panose="020F0502020204030204" pitchFamily="34" charset="0"/>
                <a:ea typeface="Lato"/>
                <a:cs typeface="Calibri" panose="020F0502020204030204" pitchFamily="34" charset="0"/>
                <a:sym typeface="Lato"/>
              </a:rPr>
              <a:t> the ambiguity and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Lato"/>
                <a:cs typeface="Calibri" panose="020F0502020204030204" pitchFamily="34" charset="0"/>
                <a:sym typeface="Lato"/>
              </a:rPr>
              <a:t>characterize it</a:t>
            </a:r>
            <a:endParaRPr lang="en-US" sz="1200" b="1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Lato"/>
              <a:cs typeface="Calibri" panose="020F0502020204030204" pitchFamily="34" charset="0"/>
              <a:sym typeface="Lato"/>
            </a:endParaRP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3A0172D3-709E-8FB0-F147-E5626BE60ECB}"/>
              </a:ext>
            </a:extLst>
          </p:cNvPr>
          <p:cNvCxnSpPr>
            <a:cxnSpLocks/>
          </p:cNvCxnSpPr>
          <p:nvPr/>
        </p:nvCxnSpPr>
        <p:spPr>
          <a:xfrm>
            <a:off x="4881394" y="3761447"/>
            <a:ext cx="612000" cy="597096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5A5BFC51-A13F-256D-4E1A-122D2DC0296B}"/>
              </a:ext>
            </a:extLst>
          </p:cNvPr>
          <p:cNvCxnSpPr>
            <a:cxnSpLocks/>
          </p:cNvCxnSpPr>
          <p:nvPr/>
        </p:nvCxnSpPr>
        <p:spPr>
          <a:xfrm flipV="1">
            <a:off x="4881394" y="2768456"/>
            <a:ext cx="612000" cy="616929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8E0D38D2-B4F6-FFA2-7672-54AD5D18977D}"/>
              </a:ext>
            </a:extLst>
          </p:cNvPr>
          <p:cNvSpPr/>
          <p:nvPr/>
        </p:nvSpPr>
        <p:spPr>
          <a:xfrm>
            <a:off x="5718289" y="2315515"/>
            <a:ext cx="2900925" cy="90588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Approach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the DivDis architecture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Characterize the ambiguity </a:t>
            </a:r>
            <a:r>
              <a:rPr lang="en-US" sz="1100" i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posteriori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Choose one of the two predictor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2ED8BDD9-ACA1-B665-D8AC-53BEB98B52A1}"/>
              </a:ext>
            </a:extLst>
          </p:cNvPr>
          <p:cNvSpPr/>
          <p:nvPr/>
        </p:nvSpPr>
        <p:spPr>
          <a:xfrm>
            <a:off x="5718290" y="3905602"/>
            <a:ext cx="2900924" cy="90588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Approach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Characterize the ambiguity </a:t>
            </a:r>
            <a:r>
              <a:rPr lang="en-US" sz="1100" i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priori</a:t>
            </a:r>
            <a:endParaRPr lang="en-US" sz="1100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Remove 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 a single predictor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B363905-632B-EE4D-67ED-C333A3BDD1D3}"/>
              </a:ext>
            </a:extLst>
          </p:cNvPr>
          <p:cNvSpPr txBox="1"/>
          <p:nvPr/>
        </p:nvSpPr>
        <p:spPr>
          <a:xfrm>
            <a:off x="729450" y="135959"/>
            <a:ext cx="6960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Ref: [12]</a:t>
            </a:r>
          </a:p>
        </p:txBody>
      </p:sp>
    </p:spTree>
    <p:extLst>
      <p:ext uri="{BB962C8B-B14F-4D97-AF65-F5344CB8AC3E}">
        <p14:creationId xmlns:p14="http://schemas.microsoft.com/office/powerpoint/2010/main" val="4165410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727650" y="6254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Content</a:t>
            </a:r>
            <a:endParaRPr/>
          </a:p>
        </p:txBody>
      </p:sp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464250" y="1522350"/>
            <a:ext cx="8064300" cy="30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I-	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Introduction</a:t>
            </a:r>
          </a:p>
          <a:p>
            <a:pPr marL="685800" indent="-457200">
              <a:spcBef>
                <a:spcPts val="1200"/>
              </a:spcBef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What is underspecification?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b="1" dirty="0">
                <a:solidFill>
                  <a:schemeClr val="accent2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First approach: DivDis with a pretrained head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III-	Second approach: using ELA for text removal</a:t>
            </a:r>
            <a:endParaRPr lang="en-US" sz="12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  IV-   Conclusion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  </a:t>
            </a:r>
          </a:p>
        </p:txBody>
      </p:sp>
      <p:sp>
        <p:nvSpPr>
          <p:cNvPr id="140" name="Google Shape;14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5281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49" y="632850"/>
            <a:ext cx="8128303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III- First approach: DivDis with a pretrained head</a:t>
            </a:r>
            <a:endParaRPr lang="en-US" i="1"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729449" y="1282288"/>
            <a:ext cx="780685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To adapt the DivDis architecture to our problem, we wanted to pretrain one of the two heads to read the text on the images.</a:t>
            </a: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12</a:t>
            </a:fld>
            <a:endParaRPr dirty="0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37E56B43-35D6-82BE-B040-C32D975EB3ED}"/>
              </a:ext>
            </a:extLst>
          </p:cNvPr>
          <p:cNvGrpSpPr/>
          <p:nvPr/>
        </p:nvGrpSpPr>
        <p:grpSpPr>
          <a:xfrm>
            <a:off x="443201" y="2171794"/>
            <a:ext cx="2196632" cy="2818503"/>
            <a:chOff x="729448" y="2135160"/>
            <a:chExt cx="2196632" cy="2818503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73BA7C4-961A-3242-80FA-95C28D456B25}"/>
                </a:ext>
              </a:extLst>
            </p:cNvPr>
            <p:cNvSpPr/>
            <p:nvPr/>
          </p:nvSpPr>
          <p:spPr>
            <a:xfrm>
              <a:off x="729448" y="2135160"/>
              <a:ext cx="2196632" cy="2818503"/>
            </a:xfrm>
            <a:prstGeom prst="roundRect">
              <a:avLst>
                <a:gd name="adj" fmla="val 9066"/>
              </a:avLst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b="1" dirty="0">
                  <a:solidFill>
                    <a:schemeClr val="bg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human_hair + human_age</a:t>
              </a:r>
              <a:endParaRPr lang="en-US" sz="1050" b="1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algn="ctr"/>
              <a:endParaRPr lang="en-US" sz="11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pic>
          <p:nvPicPr>
            <p:cNvPr id="6" name="Image 5" descr="Une image contenant postiche&#10;&#10;Description générée automatiquement">
              <a:extLst>
                <a:ext uri="{FF2B5EF4-FFF2-40B4-BE49-F238E27FC236}">
                  <a16:creationId xmlns:a16="http://schemas.microsoft.com/office/drawing/2014/main" id="{60AA8FF4-88AC-1375-652E-280CD2812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8804" y="2524044"/>
              <a:ext cx="882922" cy="1081332"/>
            </a:xfrm>
            <a:prstGeom prst="rect">
              <a:avLst/>
            </a:prstGeom>
          </p:spPr>
        </p:pic>
        <p:pic>
          <p:nvPicPr>
            <p:cNvPr id="8" name="Image 7" descr="Une image contenant eau, femme, personne, plein air&#10;&#10;Description générée automatiquement">
              <a:extLst>
                <a:ext uri="{FF2B5EF4-FFF2-40B4-BE49-F238E27FC236}">
                  <a16:creationId xmlns:a16="http://schemas.microsoft.com/office/drawing/2014/main" id="{0CBA7C5A-1FAC-09EA-59E9-8983FD26B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80158" y="2536150"/>
              <a:ext cx="882922" cy="1081332"/>
            </a:xfrm>
            <a:prstGeom prst="rect">
              <a:avLst/>
            </a:prstGeom>
          </p:spPr>
        </p:pic>
        <p:pic>
          <p:nvPicPr>
            <p:cNvPr id="9" name="Image 8" descr="Une image contenant homme, personne, intérieur, complet&#10;&#10;Description générée automatiquement">
              <a:extLst>
                <a:ext uri="{FF2B5EF4-FFF2-40B4-BE49-F238E27FC236}">
                  <a16:creationId xmlns:a16="http://schemas.microsoft.com/office/drawing/2014/main" id="{94AA2146-A69C-8ABB-A137-3CF3C3D18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0158" y="3726051"/>
              <a:ext cx="885883" cy="1084958"/>
            </a:xfrm>
            <a:prstGeom prst="rect">
              <a:avLst/>
            </a:prstGeom>
          </p:spPr>
        </p:pic>
        <p:pic>
          <p:nvPicPr>
            <p:cNvPr id="10" name="Image 9" descr="Une image contenant personne, femme, souriant, postiche&#10;&#10;Description générée automatiquement">
              <a:extLst>
                <a:ext uri="{FF2B5EF4-FFF2-40B4-BE49-F238E27FC236}">
                  <a16:creationId xmlns:a16="http://schemas.microsoft.com/office/drawing/2014/main" id="{B32C2D1C-3289-872E-7A70-B89313A1A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2247" y="3726051"/>
              <a:ext cx="885883" cy="1084958"/>
            </a:xfrm>
            <a:prstGeom prst="rect">
              <a:avLst/>
            </a:prstGeom>
          </p:spPr>
        </p:pic>
      </p:grp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02B7EF99-BE31-A8C9-2307-BD55B75D1711}"/>
              </a:ext>
            </a:extLst>
          </p:cNvPr>
          <p:cNvCxnSpPr>
            <a:cxnSpLocks/>
          </p:cNvCxnSpPr>
          <p:nvPr/>
        </p:nvCxnSpPr>
        <p:spPr>
          <a:xfrm>
            <a:off x="2639833" y="3762685"/>
            <a:ext cx="572494" cy="0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D4182E71-3998-7462-D67C-E45E2A5C9473}"/>
              </a:ext>
            </a:extLst>
          </p:cNvPr>
          <p:cNvSpPr/>
          <p:nvPr/>
        </p:nvSpPr>
        <p:spPr>
          <a:xfrm>
            <a:off x="3320319" y="2775253"/>
            <a:ext cx="2503361" cy="1984769"/>
          </a:xfrm>
          <a:prstGeom prst="roundRect">
            <a:avLst>
              <a:gd name="adj" fmla="val 7633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4-label classification</a:t>
            </a:r>
          </a:p>
          <a:p>
            <a:pPr algn="ctr"/>
            <a:endParaRPr lang="en-US" b="1" dirty="0">
              <a:solidFill>
                <a:schemeClr val="accent2">
                  <a:lumMod val="50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ResNet50 architecture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Frozen backbone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20% images for validation</a:t>
            </a:r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replication to have balanced dataset, with: (1) Gaussian noise (2) Rolling color channels (3) Reverting lightness</a:t>
            </a:r>
          </a:p>
          <a:p>
            <a:pPr marL="171450" lvl="2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2" name="Bulle rectangulaire 21">
            <a:extLst>
              <a:ext uri="{FF2B5EF4-FFF2-40B4-BE49-F238E27FC236}">
                <a16:creationId xmlns:a16="http://schemas.microsoft.com/office/drawing/2014/main" id="{85382D69-92C8-CEF8-F3A9-40F42E12F77C}"/>
              </a:ext>
            </a:extLst>
          </p:cNvPr>
          <p:cNvSpPr/>
          <p:nvPr/>
        </p:nvSpPr>
        <p:spPr>
          <a:xfrm>
            <a:off x="6604715" y="2135159"/>
            <a:ext cx="2196631" cy="912437"/>
          </a:xfrm>
          <a:prstGeom prst="wedgeRectCallout">
            <a:avLst>
              <a:gd name="adj1" fmla="val -57687"/>
              <a:gd name="adj2" fmla="val 90515"/>
            </a:avLst>
          </a:pr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Merging the two datasets, the text was supposed to be no longer correlated with the image</a:t>
            </a:r>
          </a:p>
        </p:txBody>
      </p:sp>
      <p:sp>
        <p:nvSpPr>
          <p:cNvPr id="23" name="Bulle rectangulaire 22">
            <a:extLst>
              <a:ext uri="{FF2B5EF4-FFF2-40B4-BE49-F238E27FC236}">
                <a16:creationId xmlns:a16="http://schemas.microsoft.com/office/drawing/2014/main" id="{0EE254B6-6F3C-637E-6670-F09740EA0185}"/>
              </a:ext>
            </a:extLst>
          </p:cNvPr>
          <p:cNvSpPr/>
          <p:nvPr/>
        </p:nvSpPr>
        <p:spPr>
          <a:xfrm>
            <a:off x="6645217" y="3935206"/>
            <a:ext cx="2196631" cy="912437"/>
          </a:xfrm>
          <a:prstGeom prst="wedgeRectCallout">
            <a:avLst>
              <a:gd name="adj1" fmla="val -59497"/>
              <a:gd name="adj2" fmla="val -89001"/>
            </a:avLst>
          </a:pr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did not work well on the unlabeled image, so we abandoned this approach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84637431-DF8A-3D7B-8E89-F36871662361}"/>
              </a:ext>
            </a:extLst>
          </p:cNvPr>
          <p:cNvSpPr txBox="1"/>
          <p:nvPr/>
        </p:nvSpPr>
        <p:spPr>
          <a:xfrm>
            <a:off x="729450" y="135959"/>
            <a:ext cx="295786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Ref: [12] (DivDis) ; [6] (ImageNet) ; [9] (ResNet)</a:t>
            </a:r>
          </a:p>
        </p:txBody>
      </p:sp>
    </p:spTree>
    <p:extLst>
      <p:ext uri="{BB962C8B-B14F-4D97-AF65-F5344CB8AC3E}">
        <p14:creationId xmlns:p14="http://schemas.microsoft.com/office/powerpoint/2010/main" val="2372198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727650" y="6254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Content</a:t>
            </a:r>
            <a:endParaRPr/>
          </a:p>
        </p:txBody>
      </p:sp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464250" y="1522350"/>
            <a:ext cx="8064300" cy="30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I-	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Introduction</a:t>
            </a:r>
          </a:p>
          <a:p>
            <a:pPr marL="685800" indent="-457200">
              <a:spcBef>
                <a:spcPts val="1200"/>
              </a:spcBef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What is underspecification?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First approach: DivDis with a pretrained head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b="1" dirty="0">
                <a:solidFill>
                  <a:schemeClr val="accent2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III-	Second approach: using ELA for text removal</a:t>
            </a:r>
            <a:endParaRPr lang="en-US" sz="1200" b="1" dirty="0">
              <a:solidFill>
                <a:schemeClr val="accent2">
                  <a:lumMod val="7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  IV-   Conclusion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  </a:t>
            </a:r>
          </a:p>
        </p:txBody>
      </p:sp>
      <p:sp>
        <p:nvSpPr>
          <p:cNvPr id="140" name="Google Shape;14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553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49" y="632850"/>
            <a:ext cx="8128303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III- Second approach: Removing the text</a:t>
            </a:r>
            <a:endParaRPr lang="en-US" i="1"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287814" y="1324084"/>
            <a:ext cx="5348745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Lato"/>
                <a:ea typeface="Lato"/>
                <a:cs typeface="Lato"/>
                <a:sym typeface="Lato"/>
              </a:rPr>
              <a:t>We adapted a forensic technique called Error Level Analysis (ELA) to remove the text from the image, with perfectly worked in 91% of the cases.</a:t>
            </a: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14</a:t>
            </a:fld>
            <a:endParaRPr dirty="0"/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F831DEBD-D102-C51E-A724-3A1376924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550" y="1238925"/>
            <a:ext cx="3488072" cy="3782742"/>
          </a:xfrm>
          <a:prstGeom prst="rect">
            <a:avLst/>
          </a:prstGeom>
        </p:spPr>
      </p:pic>
      <p:pic>
        <p:nvPicPr>
          <p:cNvPr id="34" name="Image 3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F2D8501-9BE0-8B0C-5C19-2873CE08B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378" y="2327151"/>
            <a:ext cx="1116992" cy="1368000"/>
          </a:xfrm>
          <a:prstGeom prst="rect">
            <a:avLst/>
          </a:prstGeom>
        </p:spPr>
      </p:pic>
      <p:pic>
        <p:nvPicPr>
          <p:cNvPr id="35" name="Image 34" descr="Une image contenant texte, homme, personne, sport&#10;&#10;Description générée automatiquement">
            <a:extLst>
              <a:ext uri="{FF2B5EF4-FFF2-40B4-BE49-F238E27FC236}">
                <a16:creationId xmlns:a16="http://schemas.microsoft.com/office/drawing/2014/main" id="{AE020977-979C-6497-AF16-F6D069E4B8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4506" y="2335785"/>
            <a:ext cx="1116992" cy="1368000"/>
          </a:xfrm>
          <a:prstGeom prst="rect">
            <a:avLst/>
          </a:prstGeom>
        </p:spPr>
      </p:pic>
      <p:pic>
        <p:nvPicPr>
          <p:cNvPr id="36" name="Image 35" descr="Une image contenant texte&#10;&#10;Description générée automatiquement">
            <a:extLst>
              <a:ext uri="{FF2B5EF4-FFF2-40B4-BE49-F238E27FC236}">
                <a16:creationId xmlns:a16="http://schemas.microsoft.com/office/drawing/2014/main" id="{A3EBE377-48B8-B626-9195-8BC435B725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8942" y="2335785"/>
            <a:ext cx="1116992" cy="1368000"/>
          </a:xfrm>
          <a:prstGeom prst="rect">
            <a:avLst/>
          </a:prstGeom>
        </p:spPr>
      </p:pic>
      <p:pic>
        <p:nvPicPr>
          <p:cNvPr id="37" name="Image 36" descr="Une image contenant texte, personne&#10;&#10;Description générée automatiquement">
            <a:extLst>
              <a:ext uri="{FF2B5EF4-FFF2-40B4-BE49-F238E27FC236}">
                <a16:creationId xmlns:a16="http://schemas.microsoft.com/office/drawing/2014/main" id="{8B131CC3-E16E-97A2-BB26-4FF87A077D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7814" y="2330033"/>
            <a:ext cx="1116992" cy="1368000"/>
          </a:xfrm>
          <a:prstGeom prst="rect">
            <a:avLst/>
          </a:prstGeom>
        </p:spPr>
      </p:pic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0DB8E93D-B35C-9912-AFF0-0D4A1781AC41}"/>
              </a:ext>
            </a:extLst>
          </p:cNvPr>
          <p:cNvCxnSpPr>
            <a:cxnSpLocks/>
          </p:cNvCxnSpPr>
          <p:nvPr/>
        </p:nvCxnSpPr>
        <p:spPr>
          <a:xfrm>
            <a:off x="5465123" y="1313941"/>
            <a:ext cx="0" cy="363271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Google Shape;146;p27">
            <a:extLst>
              <a:ext uri="{FF2B5EF4-FFF2-40B4-BE49-F238E27FC236}">
                <a16:creationId xmlns:a16="http://schemas.microsoft.com/office/drawing/2014/main" id="{3EF8B55B-B56D-F696-5DF5-6437200DB686}"/>
              </a:ext>
            </a:extLst>
          </p:cNvPr>
          <p:cNvSpPr txBox="1"/>
          <p:nvPr/>
        </p:nvSpPr>
        <p:spPr>
          <a:xfrm>
            <a:off x="302596" y="3757538"/>
            <a:ext cx="5162528" cy="1431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Lato"/>
                <a:ea typeface="Lato"/>
                <a:cs typeface="Lato"/>
                <a:sym typeface="Lato"/>
              </a:rPr>
              <a:t>Some examples of detections: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Lato"/>
                <a:ea typeface="Lato"/>
                <a:cs typeface="Lato"/>
                <a:sym typeface="Lato"/>
              </a:rPr>
              <a:t>Image 1 and 2: correct detection, as in 91% of cases. The detection was difficult: presence of another text in the image or low contrast.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Lato"/>
                <a:ea typeface="Lato"/>
                <a:cs typeface="Lato"/>
                <a:sym typeface="Lato"/>
              </a:rPr>
              <a:t>Image 3 and 4: partially incorrect detection or fully incorrect detection, as respectively in 4% and 5% of cases.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700" i="1" dirty="0">
              <a:latin typeface="Lato"/>
              <a:ea typeface="Lato"/>
              <a:cs typeface="Lato"/>
              <a:sym typeface="La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050" i="1" dirty="0">
                <a:latin typeface="Lato"/>
                <a:ea typeface="Lato"/>
                <a:cs typeface="Lato"/>
                <a:sym typeface="Lato"/>
              </a:rPr>
              <a:t>The accuracy rates are manually evaluated using 200 random images.</a:t>
            </a:r>
            <a:endParaRPr lang="en-US" sz="1100" i="1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83C6DBDF-DA64-CA69-7640-1D6AC119E9F5}"/>
              </a:ext>
            </a:extLst>
          </p:cNvPr>
          <p:cNvSpPr txBox="1"/>
          <p:nvPr/>
        </p:nvSpPr>
        <p:spPr>
          <a:xfrm>
            <a:off x="729450" y="135959"/>
            <a:ext cx="5460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Ref: [16] (Forensic techniques) ; [24] (ELA for forgery detection) ; [23] (JPEG compression)</a:t>
            </a:r>
          </a:p>
        </p:txBody>
      </p:sp>
    </p:spTree>
    <p:extLst>
      <p:ext uri="{BB962C8B-B14F-4D97-AF65-F5344CB8AC3E}">
        <p14:creationId xmlns:p14="http://schemas.microsoft.com/office/powerpoint/2010/main" val="3891407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49" y="632850"/>
            <a:ext cx="8128303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III- Second approach: Training the classifier</a:t>
            </a:r>
            <a:endParaRPr lang="en-US" i="1"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729449" y="1282288"/>
            <a:ext cx="780685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After having removed the text, we trained a binary classifier, leading to a final accuracy of 73% (vs. 64% for the DivDis baseline).</a:t>
            </a: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15</a:t>
            </a:fld>
            <a:endParaRPr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B7F47423-912D-A2C7-0660-86DF13258822}"/>
              </a:ext>
            </a:extLst>
          </p:cNvPr>
          <p:cNvSpPr/>
          <p:nvPr/>
        </p:nvSpPr>
        <p:spPr>
          <a:xfrm>
            <a:off x="443201" y="2171794"/>
            <a:ext cx="1186816" cy="2818503"/>
          </a:xfrm>
          <a:prstGeom prst="roundRect">
            <a:avLst>
              <a:gd name="adj" fmla="val 9066"/>
            </a:avLst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  <a:endParaRPr lang="en-US" sz="1050" b="1" dirty="0">
              <a:solidFill>
                <a:schemeClr val="bg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endParaRPr lang="en-US" sz="11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B078BE0D-7133-AB06-D5C1-6B033EF65BBB}"/>
              </a:ext>
            </a:extLst>
          </p:cNvPr>
          <p:cNvCxnSpPr>
            <a:cxnSpLocks/>
            <a:stCxn id="7" idx="3"/>
            <a:endCxn id="19" idx="1"/>
          </p:cNvCxnSpPr>
          <p:nvPr/>
        </p:nvCxnSpPr>
        <p:spPr>
          <a:xfrm flipV="1">
            <a:off x="1630017" y="3581045"/>
            <a:ext cx="468000" cy="1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24441A33-E80A-1C45-A04B-01E67DBEEA91}"/>
              </a:ext>
            </a:extLst>
          </p:cNvPr>
          <p:cNvSpPr/>
          <p:nvPr/>
        </p:nvSpPr>
        <p:spPr>
          <a:xfrm>
            <a:off x="2098017" y="2531479"/>
            <a:ext cx="2779361" cy="2099131"/>
          </a:xfrm>
          <a:prstGeom prst="roundRect">
            <a:avLst>
              <a:gd name="adj" fmla="val 7633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Binary classification</a:t>
            </a:r>
          </a:p>
          <a:p>
            <a:pPr algn="ctr"/>
            <a:endParaRPr lang="en-US" b="1" dirty="0">
              <a:solidFill>
                <a:schemeClr val="accent2">
                  <a:lumMod val="50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ResNet50 and VGG19 architectures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Adam Optimizer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Binary cross-entropy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20% images for validation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Gradual unfreezing across 13 epochs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Early stopping and memorization of the best validation accuracy</a:t>
            </a:r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replication with gaussian noise</a:t>
            </a:r>
          </a:p>
          <a:p>
            <a:pPr marL="171450" lvl="2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3E1D1E5A-4B84-806D-AC7D-73F789B84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59" y="2571750"/>
            <a:ext cx="876394" cy="1080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26DC697A-F130-E3A3-A3DD-30DB9B895A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159" y="3762685"/>
            <a:ext cx="876394" cy="1080000"/>
          </a:xfrm>
          <a:prstGeom prst="rect">
            <a:avLst/>
          </a:prstGeom>
        </p:spPr>
      </p:pic>
      <p:sp>
        <p:nvSpPr>
          <p:cNvPr id="21" name="Google Shape;146;p27">
            <a:extLst>
              <a:ext uri="{FF2B5EF4-FFF2-40B4-BE49-F238E27FC236}">
                <a16:creationId xmlns:a16="http://schemas.microsoft.com/office/drawing/2014/main" id="{604E797D-F9C7-D673-DBED-4959D2484590}"/>
              </a:ext>
            </a:extLst>
          </p:cNvPr>
          <p:cNvSpPr txBox="1"/>
          <p:nvPr/>
        </p:nvSpPr>
        <p:spPr>
          <a:xfrm>
            <a:off x="5261832" y="2355715"/>
            <a:ext cx="3772921" cy="2323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Some metrics: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1" dirty="0">
              <a:latin typeface="Lato"/>
              <a:ea typeface="Lato"/>
              <a:cs typeface="Lato"/>
              <a:sym typeface="La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Lato"/>
              </a:rPr>
              <a:t>73% accuracy on test set (vs. 64% for the DivDis baseline).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Lato"/>
              </a:rPr>
              <a:t>CPU for text removal: Intel Xeon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W-1290P 3.70GHz, 20 virtual cores: 455sec, i.e. about 10sec/img/proc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Lato"/>
              </a:rPr>
              <a:t>GPU for age prediction: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NVIDIA GeForce RTX 3090 24Go: 760sec/epoch, i.e. about 2h45 total training time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per model</a:t>
            </a:r>
            <a:endParaRPr lang="en-US" sz="1600" dirty="0">
              <a:latin typeface="Calibri" panose="020F0502020204030204" pitchFamily="34" charset="0"/>
              <a:ea typeface="Lato"/>
              <a:cs typeface="Calibri" panose="020F0502020204030204" pitchFamily="34" charset="0"/>
              <a:sym typeface="Lato"/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BE65CB6-1BFE-23F4-39F7-510C32366564}"/>
              </a:ext>
            </a:extLst>
          </p:cNvPr>
          <p:cNvSpPr txBox="1"/>
          <p:nvPr/>
        </p:nvSpPr>
        <p:spPr>
          <a:xfrm>
            <a:off x="729450" y="135959"/>
            <a:ext cx="52373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Ref: [10, 20] (Age classification pipelines) ; [9, 22] (ResNet50, VGG19) ; [11] (Adam) </a:t>
            </a:r>
          </a:p>
        </p:txBody>
      </p:sp>
    </p:spTree>
    <p:extLst>
      <p:ext uri="{BB962C8B-B14F-4D97-AF65-F5344CB8AC3E}">
        <p14:creationId xmlns:p14="http://schemas.microsoft.com/office/powerpoint/2010/main" val="1119176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727650" y="6254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Content</a:t>
            </a:r>
            <a:endParaRPr/>
          </a:p>
        </p:txBody>
      </p:sp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464250" y="1522350"/>
            <a:ext cx="8064300" cy="30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I-	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Introduction</a:t>
            </a:r>
          </a:p>
          <a:p>
            <a:pPr marL="685800" indent="-457200">
              <a:spcBef>
                <a:spcPts val="1200"/>
              </a:spcBef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What is underspecification?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First approach: DivDis with a pretrained head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III-	Second approach: using ELA for text removal</a:t>
            </a:r>
            <a:endParaRPr lang="en-US" sz="12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</a:t>
            </a:r>
            <a:r>
              <a:rPr lang="en-US" sz="1750" b="1" dirty="0">
                <a:solidFill>
                  <a:schemeClr val="accent2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  IV-   Conclusion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  </a:t>
            </a:r>
          </a:p>
        </p:txBody>
      </p:sp>
      <p:sp>
        <p:nvSpPr>
          <p:cNvPr id="140" name="Google Shape;14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2878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49" y="632850"/>
            <a:ext cx="8128303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IV- Conclusion</a:t>
            </a:r>
            <a:endParaRPr lang="en-US" i="1"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729448" y="1624195"/>
            <a:ext cx="7806853" cy="3016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We have tried </a:t>
            </a: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two different approaches 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to fight the ambiguity of the data at hand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Removing the ambiguity </a:t>
            </a:r>
            <a:r>
              <a:rPr lang="en-US" sz="1800" b="1" i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 priori</a:t>
            </a: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does not require more domain knowledge than doing it </a:t>
            </a:r>
            <a:r>
              <a:rPr lang="en-US" sz="1800" b="1" i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 posteriori</a:t>
            </a: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as with DivDis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We showed that simple </a:t>
            </a: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forensic techniques 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can prove to be very efficient to detect some patterns to remove the ambiguity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We obtained a satisfying </a:t>
            </a: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final accuracy of 73% 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(vs. 64% for the DivDis baseline)</a:t>
            </a: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9078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References</a:t>
            </a:r>
            <a:endParaRPr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18</a:t>
            </a:fld>
            <a:endParaRPr/>
          </a:p>
        </p:txBody>
      </p:sp>
      <p:pic>
        <p:nvPicPr>
          <p:cNvPr id="3" name="Image 2" descr="Une image contenant texte, journal, capture d’écran, document&#10;&#10;Description générée automatiquement">
            <a:extLst>
              <a:ext uri="{FF2B5EF4-FFF2-40B4-BE49-F238E27FC236}">
                <a16:creationId xmlns:a16="http://schemas.microsoft.com/office/drawing/2014/main" id="{2EBB2BFC-833B-823A-F198-BB14F66E5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66" y="1378318"/>
            <a:ext cx="4428000" cy="3539317"/>
          </a:xfrm>
          <a:prstGeom prst="rect">
            <a:avLst/>
          </a:prstGeom>
        </p:spPr>
      </p:pic>
      <p:pic>
        <p:nvPicPr>
          <p:cNvPr id="5" name="Image 4" descr="Une image contenant texte, journal, capture d’écran, document&#10;&#10;Description générée automatiquement">
            <a:extLst>
              <a:ext uri="{FF2B5EF4-FFF2-40B4-BE49-F238E27FC236}">
                <a16:creationId xmlns:a16="http://schemas.microsoft.com/office/drawing/2014/main" id="{058106E0-5F30-417E-86B3-F404A2497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626" y="1378318"/>
            <a:ext cx="4428000" cy="321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933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References</a:t>
            </a:r>
            <a:endParaRPr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19</a:t>
            </a:fld>
            <a:endParaRPr/>
          </a:p>
        </p:txBody>
      </p:sp>
      <p:pic>
        <p:nvPicPr>
          <p:cNvPr id="7" name="Image 6" descr="Une image contenant texte, journal, capture d’écran&#10;&#10;Description générée automatiquement">
            <a:extLst>
              <a:ext uri="{FF2B5EF4-FFF2-40B4-BE49-F238E27FC236}">
                <a16:creationId xmlns:a16="http://schemas.microsoft.com/office/drawing/2014/main" id="{741532DB-2D7B-5501-7CF9-0263F8B2E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00" y="1423284"/>
            <a:ext cx="4428000" cy="3210557"/>
          </a:xfrm>
          <a:prstGeom prst="rect">
            <a:avLst/>
          </a:prstGeom>
        </p:spPr>
      </p:pic>
      <p:pic>
        <p:nvPicPr>
          <p:cNvPr id="9" name="Image 8" descr="Une image contenant texte, journal, capture d’écran, document&#10;&#10;Description générée automatiquement">
            <a:extLst>
              <a:ext uri="{FF2B5EF4-FFF2-40B4-BE49-F238E27FC236}">
                <a16:creationId xmlns:a16="http://schemas.microsoft.com/office/drawing/2014/main" id="{A2340678-CC1E-3FEF-46C6-0B8D291E34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409"/>
          <a:stretch/>
        </p:blipFill>
        <p:spPr>
          <a:xfrm>
            <a:off x="4657002" y="1423284"/>
            <a:ext cx="4428000" cy="3087366"/>
          </a:xfrm>
          <a:prstGeom prst="rect">
            <a:avLst/>
          </a:prstGeom>
        </p:spPr>
      </p:pic>
      <p:pic>
        <p:nvPicPr>
          <p:cNvPr id="10" name="Image 9" descr="Une image contenant texte, journal, capture d’écran, document&#10;&#10;Description générée automatiquement">
            <a:extLst>
              <a:ext uri="{FF2B5EF4-FFF2-40B4-BE49-F238E27FC236}">
                <a16:creationId xmlns:a16="http://schemas.microsoft.com/office/drawing/2014/main" id="{85617B2C-35F7-9828-768A-B3500EBA9F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92" b="83196"/>
          <a:stretch/>
        </p:blipFill>
        <p:spPr>
          <a:xfrm>
            <a:off x="144000" y="4485250"/>
            <a:ext cx="4428000" cy="5729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727650" y="6254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Content</a:t>
            </a:r>
            <a:endParaRPr/>
          </a:p>
        </p:txBody>
      </p:sp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464250" y="1522350"/>
            <a:ext cx="8064300" cy="30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I-	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Introduction</a:t>
            </a:r>
          </a:p>
          <a:p>
            <a:pPr marL="685800" indent="-457200">
              <a:spcBef>
                <a:spcPts val="1200"/>
              </a:spcBef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What is underspecification?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First approach: DivDis with a pretrained head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III-	Second approach: using ELA for text removal</a:t>
            </a:r>
            <a:endParaRPr lang="en-US" sz="12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  IV-   Conclusion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  </a:t>
            </a:r>
          </a:p>
        </p:txBody>
      </p:sp>
      <p:sp>
        <p:nvSpPr>
          <p:cNvPr id="140" name="Google Shape;14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727650" y="6254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Content</a:t>
            </a:r>
            <a:endParaRPr dirty="0"/>
          </a:p>
        </p:txBody>
      </p:sp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464250" y="1522350"/>
            <a:ext cx="8064300" cy="30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b="1" dirty="0">
                <a:solidFill>
                  <a:schemeClr val="accent2">
                    <a:lumMod val="75000"/>
                  </a:schemeClr>
                </a:solidFill>
                <a:latin typeface="Raleway"/>
                <a:ea typeface="Raleway"/>
                <a:cs typeface="Raleway"/>
                <a:sym typeface="Raleway"/>
              </a:rPr>
              <a:t>I-	</a:t>
            </a:r>
            <a:r>
              <a:rPr lang="en-US" sz="1750" b="1" dirty="0">
                <a:solidFill>
                  <a:schemeClr val="accent2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Introduction</a:t>
            </a:r>
          </a:p>
          <a:p>
            <a:pPr marL="685800" indent="-457200">
              <a:spcBef>
                <a:spcPts val="1200"/>
              </a:spcBef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What is underspecification?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First approach: DivDis with a pretrained head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III-	Second approach: using ELA for text removal</a:t>
            </a:r>
            <a:endParaRPr lang="en-US" sz="12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  IV-   Conclusion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  </a:t>
            </a:r>
          </a:p>
        </p:txBody>
      </p:sp>
      <p:sp>
        <p:nvSpPr>
          <p:cNvPr id="140" name="Google Shape;14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7683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6000959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I- Introduction: The challenge</a:t>
            </a:r>
            <a:endParaRPr i="1"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729450" y="1282288"/>
            <a:ext cx="579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The task: predict age from ambiguous data</a:t>
            </a: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4</a:t>
            </a:fld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BFBC716-7000-6BB0-CF38-E383D4096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902" y="2174666"/>
            <a:ext cx="7772400" cy="2151289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CF2341B-20BD-1376-3E87-48CBBF92C7B3}"/>
              </a:ext>
            </a:extLst>
          </p:cNvPr>
          <p:cNvSpPr txBox="1"/>
          <p:nvPr/>
        </p:nvSpPr>
        <p:spPr>
          <a:xfrm>
            <a:off x="1377894" y="4325955"/>
            <a:ext cx="6543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AYTY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B43CF8C-3738-8967-BC4B-2185A7F2A5D3}"/>
              </a:ext>
            </a:extLst>
          </p:cNvPr>
          <p:cNvSpPr txBox="1"/>
          <p:nvPr/>
        </p:nvSpPr>
        <p:spPr>
          <a:xfrm>
            <a:off x="3290959" y="4325955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AYTO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AAE192C-51A4-CDB1-EDF7-0164005CC875}"/>
              </a:ext>
            </a:extLst>
          </p:cNvPr>
          <p:cNvSpPr txBox="1"/>
          <p:nvPr/>
        </p:nvSpPr>
        <p:spPr>
          <a:xfrm>
            <a:off x="5360576" y="4325955"/>
            <a:ext cx="7008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AOTO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D1845D7-D39D-E913-183E-10483C72C12D}"/>
              </a:ext>
            </a:extLst>
          </p:cNvPr>
          <p:cNvSpPr txBox="1"/>
          <p:nvPr/>
        </p:nvSpPr>
        <p:spPr>
          <a:xfrm>
            <a:off x="7429315" y="4325955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AOTY</a:t>
            </a:r>
          </a:p>
        </p:txBody>
      </p:sp>
      <p:sp>
        <p:nvSpPr>
          <p:cNvPr id="8" name="Accolade fermante 7">
            <a:extLst>
              <a:ext uri="{FF2B5EF4-FFF2-40B4-BE49-F238E27FC236}">
                <a16:creationId xmlns:a16="http://schemas.microsoft.com/office/drawing/2014/main" id="{0CB65661-179E-62E9-69F0-F865921E9878}"/>
              </a:ext>
            </a:extLst>
          </p:cNvPr>
          <p:cNvSpPr/>
          <p:nvPr/>
        </p:nvSpPr>
        <p:spPr>
          <a:xfrm rot="16200000">
            <a:off x="1590342" y="1252395"/>
            <a:ext cx="145213" cy="1699326"/>
          </a:xfrm>
          <a:prstGeom prst="rightBrace">
            <a:avLst>
              <a:gd name="adj1" fmla="val 58990"/>
              <a:gd name="adj2" fmla="val 50000"/>
            </a:avLst>
          </a:prstGeom>
          <a:ln w="28575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9491292-3786-147D-75A3-53816A86BD37}"/>
              </a:ext>
            </a:extLst>
          </p:cNvPr>
          <p:cNvSpPr txBox="1"/>
          <p:nvPr/>
        </p:nvSpPr>
        <p:spPr>
          <a:xfrm>
            <a:off x="1377348" y="1718529"/>
            <a:ext cx="591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</a:t>
            </a:r>
          </a:p>
        </p:txBody>
      </p:sp>
      <p:sp>
        <p:nvSpPr>
          <p:cNvPr id="10" name="Accolade fermante 9">
            <a:extLst>
              <a:ext uri="{FF2B5EF4-FFF2-40B4-BE49-F238E27FC236}">
                <a16:creationId xmlns:a16="http://schemas.microsoft.com/office/drawing/2014/main" id="{569B6645-E335-8E58-48C9-9EF26EAED376}"/>
              </a:ext>
            </a:extLst>
          </p:cNvPr>
          <p:cNvSpPr/>
          <p:nvPr/>
        </p:nvSpPr>
        <p:spPr>
          <a:xfrm rot="16200000">
            <a:off x="5587879" y="1252396"/>
            <a:ext cx="145213" cy="1699326"/>
          </a:xfrm>
          <a:prstGeom prst="rightBrace">
            <a:avLst>
              <a:gd name="adj1" fmla="val 58990"/>
              <a:gd name="adj2" fmla="val 50000"/>
            </a:avLst>
          </a:prstGeom>
          <a:ln w="28575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8631313-620E-29AA-3C06-751C09ACF5B3}"/>
              </a:ext>
            </a:extLst>
          </p:cNvPr>
          <p:cNvSpPr txBox="1"/>
          <p:nvPr/>
        </p:nvSpPr>
        <p:spPr>
          <a:xfrm>
            <a:off x="5374885" y="1718530"/>
            <a:ext cx="591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</a:t>
            </a:r>
          </a:p>
        </p:txBody>
      </p:sp>
      <p:sp>
        <p:nvSpPr>
          <p:cNvPr id="12" name="Accolade fermante 11">
            <a:extLst>
              <a:ext uri="{FF2B5EF4-FFF2-40B4-BE49-F238E27FC236}">
                <a16:creationId xmlns:a16="http://schemas.microsoft.com/office/drawing/2014/main" id="{82CC45A2-E494-9620-4354-04AB848D9E8D}"/>
              </a:ext>
            </a:extLst>
          </p:cNvPr>
          <p:cNvSpPr/>
          <p:nvPr/>
        </p:nvSpPr>
        <p:spPr>
          <a:xfrm rot="5400000">
            <a:off x="4615294" y="793393"/>
            <a:ext cx="145213" cy="7696802"/>
          </a:xfrm>
          <a:prstGeom prst="rightBrace">
            <a:avLst>
              <a:gd name="adj1" fmla="val 58990"/>
              <a:gd name="adj2" fmla="val 50000"/>
            </a:avLst>
          </a:prstGeom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BDBE35D-38B3-3B63-9B87-81F0536349DD}"/>
              </a:ext>
            </a:extLst>
          </p:cNvPr>
          <p:cNvSpPr txBox="1"/>
          <p:nvPr/>
        </p:nvSpPr>
        <p:spPr>
          <a:xfrm>
            <a:off x="4421643" y="4738000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solidFill>
                  <a:schemeClr val="accent5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</a:t>
            </a:r>
          </a:p>
        </p:txBody>
      </p:sp>
      <p:sp>
        <p:nvSpPr>
          <p:cNvPr id="15" name="Google Shape;146;p27">
            <a:extLst>
              <a:ext uri="{FF2B5EF4-FFF2-40B4-BE49-F238E27FC236}">
                <a16:creationId xmlns:a16="http://schemas.microsoft.com/office/drawing/2014/main" id="{DBDC8F71-DFB5-4DFB-AA5F-3BB08268C8E5}"/>
              </a:ext>
            </a:extLst>
          </p:cNvPr>
          <p:cNvSpPr txBox="1"/>
          <p:nvPr/>
        </p:nvSpPr>
        <p:spPr>
          <a:xfrm>
            <a:off x="813306" y="4794222"/>
            <a:ext cx="2420471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1" dirty="0">
                <a:latin typeface="Lato"/>
                <a:ea typeface="Lato"/>
                <a:cs typeface="Lato"/>
                <a:sym typeface="Lato"/>
              </a:rPr>
              <a:t>A=Age, T=text, Y=Young, O=Old</a:t>
            </a:r>
          </a:p>
        </p:txBody>
      </p:sp>
      <p:sp>
        <p:nvSpPr>
          <p:cNvPr id="2" name="Bulle rectangulaire 1">
            <a:extLst>
              <a:ext uri="{FF2B5EF4-FFF2-40B4-BE49-F238E27FC236}">
                <a16:creationId xmlns:a16="http://schemas.microsoft.com/office/drawing/2014/main" id="{0F18A6FB-E501-B122-4D06-5522D298ADE5}"/>
              </a:ext>
            </a:extLst>
          </p:cNvPr>
          <p:cNvSpPr/>
          <p:nvPr/>
        </p:nvSpPr>
        <p:spPr>
          <a:xfrm>
            <a:off x="6974958" y="632851"/>
            <a:ext cx="1871330" cy="812610"/>
          </a:xfrm>
          <a:prstGeom prst="wedgeRectCallout">
            <a:avLst>
              <a:gd name="adj1" fmla="val -43640"/>
              <a:gd name="adj2" fmla="val 89423"/>
            </a:avLst>
          </a:pr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Huge distribution shift between the train and test set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I- Introduction: The datasets</a:t>
            </a:r>
            <a:endParaRPr i="1"/>
          </a:p>
        </p:txBody>
      </p:sp>
      <p:sp>
        <p:nvSpPr>
          <p:cNvPr id="146" name="Google Shape;146;p27"/>
          <p:cNvSpPr txBox="1"/>
          <p:nvPr/>
        </p:nvSpPr>
        <p:spPr>
          <a:xfrm>
            <a:off x="729449" y="1282288"/>
            <a:ext cx="7360301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Two datasets: 2000 + 89732 JPEG-RGB images, size 178x218 </a:t>
            </a: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5</a:t>
            </a:fld>
            <a:endParaRPr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B16E312-1C8F-10B3-DA11-A90B4C0981D9}"/>
              </a:ext>
            </a:extLst>
          </p:cNvPr>
          <p:cNvSpPr/>
          <p:nvPr/>
        </p:nvSpPr>
        <p:spPr>
          <a:xfrm>
            <a:off x="398032" y="1761339"/>
            <a:ext cx="4001846" cy="289169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FR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human_hair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76651F62-9E01-1D3C-0D1D-991575AFB764}"/>
              </a:ext>
            </a:extLst>
          </p:cNvPr>
          <p:cNvCxnSpPr>
            <a:cxnSpLocks/>
          </p:cNvCxnSpPr>
          <p:nvPr/>
        </p:nvCxnSpPr>
        <p:spPr>
          <a:xfrm>
            <a:off x="2398955" y="2312891"/>
            <a:ext cx="0" cy="2214037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C3C16C55-C468-2870-42DC-13D2B9F294A9}"/>
              </a:ext>
            </a:extLst>
          </p:cNvPr>
          <p:cNvSpPr txBox="1"/>
          <p:nvPr/>
        </p:nvSpPr>
        <p:spPr>
          <a:xfrm>
            <a:off x="650536" y="2185754"/>
            <a:ext cx="1495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 (1000 img)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FC81C60-47B5-A105-23C7-0668E226872A}"/>
              </a:ext>
            </a:extLst>
          </p:cNvPr>
          <p:cNvSpPr txBox="1"/>
          <p:nvPr/>
        </p:nvSpPr>
        <p:spPr>
          <a:xfrm>
            <a:off x="2681115" y="2185754"/>
            <a:ext cx="1436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 (1000 img)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8C693C22-B2FD-35C1-B1AA-5FABC6FB3403}"/>
              </a:ext>
            </a:extLst>
          </p:cNvPr>
          <p:cNvSpPr/>
          <p:nvPr/>
        </p:nvSpPr>
        <p:spPr>
          <a:xfrm>
            <a:off x="571052" y="2493531"/>
            <a:ext cx="1654884" cy="90588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HLTL</a:t>
            </a:r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C00DB35D-6835-1A1C-6A78-8EEB48C41380}"/>
              </a:ext>
            </a:extLst>
          </p:cNvPr>
          <p:cNvSpPr/>
          <p:nvPr/>
        </p:nvSpPr>
        <p:spPr>
          <a:xfrm>
            <a:off x="571052" y="3507947"/>
            <a:ext cx="1654884" cy="90588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HDTD</a:t>
            </a:r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BC77F73D-4170-1CF6-68E3-3047C05AD2EF}"/>
              </a:ext>
            </a:extLst>
          </p:cNvPr>
          <p:cNvSpPr/>
          <p:nvPr/>
        </p:nvSpPr>
        <p:spPr>
          <a:xfrm>
            <a:off x="2571975" y="2493531"/>
            <a:ext cx="1654884" cy="4068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HLTL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E6192DDB-EB6F-D1F5-5E84-9CF2BE078D3C}"/>
              </a:ext>
            </a:extLst>
          </p:cNvPr>
          <p:cNvSpPr/>
          <p:nvPr/>
        </p:nvSpPr>
        <p:spPr>
          <a:xfrm>
            <a:off x="2559440" y="2992612"/>
            <a:ext cx="1654884" cy="4068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HLTD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EF54EEBA-D66B-C2EE-BEE9-5FF7F276417F}"/>
              </a:ext>
            </a:extLst>
          </p:cNvPr>
          <p:cNvSpPr/>
          <p:nvPr/>
        </p:nvSpPr>
        <p:spPr>
          <a:xfrm>
            <a:off x="2571975" y="3507947"/>
            <a:ext cx="1654884" cy="4068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HDTD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A7D4AA6E-8B84-38BA-43A9-161ED6F23F6E}"/>
              </a:ext>
            </a:extLst>
          </p:cNvPr>
          <p:cNvSpPr/>
          <p:nvPr/>
        </p:nvSpPr>
        <p:spPr>
          <a:xfrm>
            <a:off x="2559440" y="4007028"/>
            <a:ext cx="1654884" cy="4068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HDTL</a:t>
            </a:r>
          </a:p>
        </p:txBody>
      </p: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DA46853B-A385-F63B-8BA2-36F39BB53171}"/>
              </a:ext>
            </a:extLst>
          </p:cNvPr>
          <p:cNvSpPr/>
          <p:nvPr/>
        </p:nvSpPr>
        <p:spPr>
          <a:xfrm>
            <a:off x="4733364" y="1761339"/>
            <a:ext cx="4001846" cy="289169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FR" b="1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human_age</a:t>
            </a:r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F92FFD52-EB86-320C-A361-CEF481C76DC9}"/>
              </a:ext>
            </a:extLst>
          </p:cNvPr>
          <p:cNvCxnSpPr>
            <a:cxnSpLocks/>
          </p:cNvCxnSpPr>
          <p:nvPr/>
        </p:nvCxnSpPr>
        <p:spPr>
          <a:xfrm>
            <a:off x="6734287" y="2312891"/>
            <a:ext cx="0" cy="2214037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0331DF65-2AA0-E49D-C10D-816033707B55}"/>
              </a:ext>
            </a:extLst>
          </p:cNvPr>
          <p:cNvSpPr txBox="1"/>
          <p:nvPr/>
        </p:nvSpPr>
        <p:spPr>
          <a:xfrm>
            <a:off x="4936174" y="2185754"/>
            <a:ext cx="15953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 (20000 img)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B830F504-2EE9-EB25-2D6D-99D06DFC0DCB}"/>
              </a:ext>
            </a:extLst>
          </p:cNvPr>
          <p:cNvSpPr txBox="1"/>
          <p:nvPr/>
        </p:nvSpPr>
        <p:spPr>
          <a:xfrm>
            <a:off x="6966754" y="2185754"/>
            <a:ext cx="15359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 (69732 img)</a:t>
            </a:r>
          </a:p>
        </p:txBody>
      </p:sp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343B0A3F-CC85-22D6-4F1D-F6FE7C9C560D}"/>
              </a:ext>
            </a:extLst>
          </p:cNvPr>
          <p:cNvSpPr/>
          <p:nvPr/>
        </p:nvSpPr>
        <p:spPr>
          <a:xfrm>
            <a:off x="4906384" y="2493531"/>
            <a:ext cx="1654884" cy="90588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AYTY</a:t>
            </a:r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0D10B2CD-FEA7-27F4-AA12-24127B75E57D}"/>
              </a:ext>
            </a:extLst>
          </p:cNvPr>
          <p:cNvSpPr/>
          <p:nvPr/>
        </p:nvSpPr>
        <p:spPr>
          <a:xfrm>
            <a:off x="4906384" y="3507947"/>
            <a:ext cx="1654884" cy="90588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AOTO</a:t>
            </a:r>
          </a:p>
        </p:txBody>
      </p: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7F1AA749-3BA6-729C-6FB0-C90E391DE6FA}"/>
              </a:ext>
            </a:extLst>
          </p:cNvPr>
          <p:cNvSpPr/>
          <p:nvPr/>
        </p:nvSpPr>
        <p:spPr>
          <a:xfrm>
            <a:off x="6907307" y="2493531"/>
            <a:ext cx="1654884" cy="4068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AYTY</a:t>
            </a:r>
          </a:p>
        </p:txBody>
      </p:sp>
      <p:sp>
        <p:nvSpPr>
          <p:cNvPr id="36" name="Rectangle : coins arrondis 35">
            <a:extLst>
              <a:ext uri="{FF2B5EF4-FFF2-40B4-BE49-F238E27FC236}">
                <a16:creationId xmlns:a16="http://schemas.microsoft.com/office/drawing/2014/main" id="{A4AEBA91-D53B-696C-C8CA-3C016A4CFCDD}"/>
              </a:ext>
            </a:extLst>
          </p:cNvPr>
          <p:cNvSpPr/>
          <p:nvPr/>
        </p:nvSpPr>
        <p:spPr>
          <a:xfrm>
            <a:off x="6894772" y="2992612"/>
            <a:ext cx="1654884" cy="4068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AYTO</a:t>
            </a:r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157D77B3-0AFF-FC90-A6D1-43C18C6D8F6E}"/>
              </a:ext>
            </a:extLst>
          </p:cNvPr>
          <p:cNvSpPr/>
          <p:nvPr/>
        </p:nvSpPr>
        <p:spPr>
          <a:xfrm>
            <a:off x="6907307" y="3507947"/>
            <a:ext cx="1654884" cy="4068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AOTO</a:t>
            </a:r>
          </a:p>
        </p:txBody>
      </p:sp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61F12526-89C6-1D8A-0AF3-65A33C03F771}"/>
              </a:ext>
            </a:extLst>
          </p:cNvPr>
          <p:cNvSpPr/>
          <p:nvPr/>
        </p:nvSpPr>
        <p:spPr>
          <a:xfrm>
            <a:off x="6894772" y="4007028"/>
            <a:ext cx="1654884" cy="4068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AOTY</a:t>
            </a:r>
          </a:p>
        </p:txBody>
      </p:sp>
      <p:sp>
        <p:nvSpPr>
          <p:cNvPr id="39" name="Google Shape;146;p27">
            <a:extLst>
              <a:ext uri="{FF2B5EF4-FFF2-40B4-BE49-F238E27FC236}">
                <a16:creationId xmlns:a16="http://schemas.microsoft.com/office/drawing/2014/main" id="{19C75E8C-4708-2B89-A179-4114E865EA87}"/>
              </a:ext>
            </a:extLst>
          </p:cNvPr>
          <p:cNvSpPr txBox="1"/>
          <p:nvPr/>
        </p:nvSpPr>
        <p:spPr>
          <a:xfrm>
            <a:off x="408790" y="4734713"/>
            <a:ext cx="824035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1">
                <a:latin typeface="Lato"/>
                <a:ea typeface="Lato"/>
                <a:cs typeface="Lato"/>
                <a:sym typeface="Lato"/>
              </a:rPr>
              <a:t>HLTL, HDTD, HLTD, HDTL are que equivalent of AYTY, AOTO, AYTO, AOTY, replacing the Age by the Hair, and Old/Young by Light/Dark</a:t>
            </a:r>
          </a:p>
        </p:txBody>
      </p:sp>
    </p:spTree>
    <p:extLst>
      <p:ext uri="{BB962C8B-B14F-4D97-AF65-F5344CB8AC3E}">
        <p14:creationId xmlns:p14="http://schemas.microsoft.com/office/powerpoint/2010/main" val="2088226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I- Introduction: The rules</a:t>
            </a:r>
            <a:endParaRPr lang="en-US" i="1"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729449" y="1282288"/>
            <a:ext cx="7360301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Some rules were there to make the challenge harder.</a:t>
            </a: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6</a:t>
            </a:fld>
            <a:endParaRPr dirty="0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52E9E56-6F52-5B8B-ACC6-7EDB3B1B4C26}"/>
              </a:ext>
            </a:extLst>
          </p:cNvPr>
          <p:cNvSpPr/>
          <p:nvPr/>
        </p:nvSpPr>
        <p:spPr>
          <a:xfrm>
            <a:off x="729449" y="1901353"/>
            <a:ext cx="2871395" cy="84184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 manual annotation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E4ACCC1-7520-700D-0E3C-0B5C954E80F7}"/>
              </a:ext>
            </a:extLst>
          </p:cNvPr>
          <p:cNvSpPr/>
          <p:nvPr/>
        </p:nvSpPr>
        <p:spPr>
          <a:xfrm>
            <a:off x="729449" y="2901814"/>
            <a:ext cx="2871395" cy="84184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 </a:t>
            </a:r>
            <a:r>
              <a:rPr lang="en-US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other</a:t>
            </a:r>
            <a:r>
              <a:rPr lang="fr-FR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data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DF0060E8-744A-8E4A-A762-976C4C0059EA}"/>
              </a:ext>
            </a:extLst>
          </p:cNvPr>
          <p:cNvSpPr/>
          <p:nvPr/>
        </p:nvSpPr>
        <p:spPr>
          <a:xfrm>
            <a:off x="729449" y="3908004"/>
            <a:ext cx="2871395" cy="84184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 pretrained model, except the ones trained on ImageNet</a:t>
            </a:r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DE65E11B-F8F1-1FBA-BA80-78BC45415100}"/>
              </a:ext>
            </a:extLst>
          </p:cNvPr>
          <p:cNvCxnSpPr>
            <a:cxnSpLocks/>
          </p:cNvCxnSpPr>
          <p:nvPr/>
        </p:nvCxnSpPr>
        <p:spPr>
          <a:xfrm flipV="1">
            <a:off x="3729936" y="2322276"/>
            <a:ext cx="347212" cy="1"/>
          </a:xfrm>
          <a:prstGeom prst="straightConnector1">
            <a:avLst/>
          </a:prstGeom>
          <a:ln w="1905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Google Shape;146;p27">
            <a:extLst>
              <a:ext uri="{FF2B5EF4-FFF2-40B4-BE49-F238E27FC236}">
                <a16:creationId xmlns:a16="http://schemas.microsoft.com/office/drawing/2014/main" id="{CE88248F-8AD4-941E-CEB3-F335E8F8B9B2}"/>
              </a:ext>
            </a:extLst>
          </p:cNvPr>
          <p:cNvSpPr txBox="1"/>
          <p:nvPr/>
        </p:nvSpPr>
        <p:spPr>
          <a:xfrm>
            <a:off x="4141694" y="2078903"/>
            <a:ext cx="4044875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We need machine learning techniques</a:t>
            </a:r>
            <a:r>
              <a:rPr lang="en-US" sz="1800"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954135E0-9230-0894-8FC3-10B866E22B1D}"/>
              </a:ext>
            </a:extLst>
          </p:cNvPr>
          <p:cNvCxnSpPr>
            <a:cxnSpLocks/>
          </p:cNvCxnSpPr>
          <p:nvPr/>
        </p:nvCxnSpPr>
        <p:spPr>
          <a:xfrm flipV="1">
            <a:off x="3729936" y="3301222"/>
            <a:ext cx="347212" cy="1"/>
          </a:xfrm>
          <a:prstGeom prst="straightConnector1">
            <a:avLst/>
          </a:prstGeom>
          <a:ln w="1905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oogle Shape;146;p27">
            <a:extLst>
              <a:ext uri="{FF2B5EF4-FFF2-40B4-BE49-F238E27FC236}">
                <a16:creationId xmlns:a16="http://schemas.microsoft.com/office/drawing/2014/main" id="{387F8329-F3E7-2D1F-10D7-AEC05CFCBEC3}"/>
              </a:ext>
            </a:extLst>
          </p:cNvPr>
          <p:cNvSpPr txBox="1"/>
          <p:nvPr/>
        </p:nvSpPr>
        <p:spPr>
          <a:xfrm>
            <a:off x="4141694" y="3101182"/>
            <a:ext cx="4394608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We cannot scrap data to train an age classifier</a:t>
            </a:r>
            <a:endParaRPr lang="en-US" sz="1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CED0D953-05EB-E4E7-0A61-FE41271ED50E}"/>
              </a:ext>
            </a:extLst>
          </p:cNvPr>
          <p:cNvCxnSpPr>
            <a:cxnSpLocks/>
          </p:cNvCxnSpPr>
          <p:nvPr/>
        </p:nvCxnSpPr>
        <p:spPr>
          <a:xfrm flipV="1">
            <a:off x="3729936" y="4353944"/>
            <a:ext cx="347212" cy="1"/>
          </a:xfrm>
          <a:prstGeom prst="straightConnector1">
            <a:avLst/>
          </a:prstGeom>
          <a:ln w="1905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146;p27">
            <a:extLst>
              <a:ext uri="{FF2B5EF4-FFF2-40B4-BE49-F238E27FC236}">
                <a16:creationId xmlns:a16="http://schemas.microsoft.com/office/drawing/2014/main" id="{F74A8688-951F-6A90-FBB9-86E8F9615232}"/>
              </a:ext>
            </a:extLst>
          </p:cNvPr>
          <p:cNvSpPr txBox="1"/>
          <p:nvPr/>
        </p:nvSpPr>
        <p:spPr>
          <a:xfrm>
            <a:off x="4141693" y="4046182"/>
            <a:ext cx="467957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We cannot used pretrained age classifier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Difficult to use out-of-the box OCR, often pretrained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422A372-EAB5-CEF4-E1A0-21780604B6F8}"/>
              </a:ext>
            </a:extLst>
          </p:cNvPr>
          <p:cNvSpPr txBox="1"/>
          <p:nvPr/>
        </p:nvSpPr>
        <p:spPr>
          <a:xfrm>
            <a:off x="729450" y="135959"/>
            <a:ext cx="44839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Ref: [6] (ImageNet) ; [6, 18, 20] (age prediction models) ; [1, 13, 14] (OCR)</a:t>
            </a:r>
          </a:p>
        </p:txBody>
      </p:sp>
    </p:spTree>
    <p:extLst>
      <p:ext uri="{BB962C8B-B14F-4D97-AF65-F5344CB8AC3E}">
        <p14:creationId xmlns:p14="http://schemas.microsoft.com/office/powerpoint/2010/main" val="414169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727650" y="6254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Content</a:t>
            </a:r>
            <a:endParaRPr/>
          </a:p>
        </p:txBody>
      </p:sp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464250" y="1522350"/>
            <a:ext cx="8064300" cy="30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I-	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Introduction</a:t>
            </a:r>
          </a:p>
          <a:p>
            <a:pPr marL="685800" indent="-457200">
              <a:spcBef>
                <a:spcPts val="1200"/>
              </a:spcBef>
              <a:buNone/>
            </a:pPr>
            <a:r>
              <a:rPr lang="en-US" sz="1750" b="1" dirty="0">
                <a:solidFill>
                  <a:schemeClr val="accent2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What is underspecification?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II-	First approach: DivDis with a pretrained head</a:t>
            </a:r>
          </a:p>
          <a:p>
            <a:pPr marL="6858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III-	Second approach: using ELA for text removal</a:t>
            </a:r>
            <a:endParaRPr lang="en-US" sz="12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Raleway"/>
              </a:rPr>
              <a:t>   IV-   Conclusion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5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  </a:t>
            </a:r>
          </a:p>
        </p:txBody>
      </p:sp>
      <p:sp>
        <p:nvSpPr>
          <p:cNvPr id="140" name="Google Shape;14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0204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4834F26D-82CA-F79C-817C-6E755DDB2148}"/>
              </a:ext>
            </a:extLst>
          </p:cNvPr>
          <p:cNvCxnSpPr>
            <a:cxnSpLocks/>
            <a:stCxn id="34" idx="3"/>
            <a:endCxn id="32" idx="1"/>
          </p:cNvCxnSpPr>
          <p:nvPr/>
        </p:nvCxnSpPr>
        <p:spPr>
          <a:xfrm>
            <a:off x="1248335" y="3641317"/>
            <a:ext cx="852153" cy="597096"/>
          </a:xfrm>
          <a:prstGeom prst="straightConnector1">
            <a:avLst/>
          </a:prstGeom>
          <a:ln w="38100">
            <a:solidFill>
              <a:schemeClr val="tx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EF3B12FA-5076-466A-DF9E-272C55EE6F68}"/>
              </a:ext>
            </a:extLst>
          </p:cNvPr>
          <p:cNvCxnSpPr>
            <a:cxnSpLocks/>
            <a:stCxn id="34" idx="3"/>
            <a:endCxn id="31" idx="1"/>
          </p:cNvCxnSpPr>
          <p:nvPr/>
        </p:nvCxnSpPr>
        <p:spPr>
          <a:xfrm flipV="1">
            <a:off x="1248335" y="3024388"/>
            <a:ext cx="852153" cy="616929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II- Underspecification: What is it?</a:t>
            </a:r>
            <a:endParaRPr lang="en-US" i="1"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729449" y="1282288"/>
            <a:ext cx="7360301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During the training, the simplest predictor is learnt, however it is not always the one that have the best performance on the test set</a:t>
            </a:r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0D3D10EF-360E-C384-5184-0539C27A8AD5}"/>
              </a:ext>
            </a:extLst>
          </p:cNvPr>
          <p:cNvSpPr/>
          <p:nvPr/>
        </p:nvSpPr>
        <p:spPr>
          <a:xfrm>
            <a:off x="238561" y="2392585"/>
            <a:ext cx="1009774" cy="2497463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1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8</a:t>
            </a:fld>
            <a:endParaRPr dirty="0"/>
          </a:p>
        </p:txBody>
      </p:sp>
      <p:pic>
        <p:nvPicPr>
          <p:cNvPr id="2" name="Image 1" descr="Une image contenant homme, personne, intérieur, complet&#10;&#10;Description générée automatiquement">
            <a:extLst>
              <a:ext uri="{FF2B5EF4-FFF2-40B4-BE49-F238E27FC236}">
                <a16:creationId xmlns:a16="http://schemas.microsoft.com/office/drawing/2014/main" id="{964DDE7C-7325-CF01-962F-778A93B7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14" y="3747172"/>
            <a:ext cx="802211" cy="982483"/>
          </a:xfrm>
          <a:prstGeom prst="rect">
            <a:avLst/>
          </a:prstGeom>
        </p:spPr>
      </p:pic>
      <p:pic>
        <p:nvPicPr>
          <p:cNvPr id="6" name="Image 5" descr="Une image contenant personne, femme, souriant, postiche&#10;&#10;Description générée automatiquement">
            <a:extLst>
              <a:ext uri="{FF2B5EF4-FFF2-40B4-BE49-F238E27FC236}">
                <a16:creationId xmlns:a16="http://schemas.microsoft.com/office/drawing/2014/main" id="{DAD2ABBF-8BBD-8ABE-895A-1C13F20559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15" y="2533147"/>
            <a:ext cx="802211" cy="982483"/>
          </a:xfrm>
          <a:prstGeom prst="rect">
            <a:avLst/>
          </a:prstGeom>
        </p:spPr>
      </p:pic>
      <p:pic>
        <p:nvPicPr>
          <p:cNvPr id="19" name="Image 18" descr="Une image contenant homme, personne, intérieur, complet&#10;&#10;Description générée automatiquement">
            <a:extLst>
              <a:ext uri="{FF2B5EF4-FFF2-40B4-BE49-F238E27FC236}">
                <a16:creationId xmlns:a16="http://schemas.microsoft.com/office/drawing/2014/main" id="{32599C0A-F758-9DDA-4351-497E30B89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7102" y="3715957"/>
            <a:ext cx="802211" cy="982483"/>
          </a:xfrm>
          <a:prstGeom prst="rect">
            <a:avLst/>
          </a:prstGeom>
        </p:spPr>
      </p:pic>
      <p:pic>
        <p:nvPicPr>
          <p:cNvPr id="20" name="Image 19" descr="Une image contenant personne, femme, souriant, postiche&#10;&#10;Description générée automatiquement">
            <a:extLst>
              <a:ext uri="{FF2B5EF4-FFF2-40B4-BE49-F238E27FC236}">
                <a16:creationId xmlns:a16="http://schemas.microsoft.com/office/drawing/2014/main" id="{57530BAC-4592-C693-7079-0F0A5943D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7102" y="2586261"/>
            <a:ext cx="802211" cy="982483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7BAFB170-EBEA-38C5-EAEE-D467C614983A}"/>
              </a:ext>
            </a:extLst>
          </p:cNvPr>
          <p:cNvCxnSpPr>
            <a:cxnSpLocks/>
          </p:cNvCxnSpPr>
          <p:nvPr/>
        </p:nvCxnSpPr>
        <p:spPr>
          <a:xfrm>
            <a:off x="4699409" y="2187893"/>
            <a:ext cx="0" cy="2733959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C5F58B45-01CB-8053-5B1A-D940FF50FDA3}"/>
              </a:ext>
            </a:extLst>
          </p:cNvPr>
          <p:cNvSpPr txBox="1"/>
          <p:nvPr/>
        </p:nvSpPr>
        <p:spPr>
          <a:xfrm>
            <a:off x="1979875" y="2084529"/>
            <a:ext cx="657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</a:t>
            </a:r>
            <a:endParaRPr lang="en-US" b="1" dirty="0">
              <a:solidFill>
                <a:schemeClr val="bg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315EEBF-311B-584C-E563-E0D83F97CD59}"/>
              </a:ext>
            </a:extLst>
          </p:cNvPr>
          <p:cNvSpPr txBox="1"/>
          <p:nvPr/>
        </p:nvSpPr>
        <p:spPr>
          <a:xfrm>
            <a:off x="6854028" y="2084529"/>
            <a:ext cx="606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</a:t>
            </a:r>
          </a:p>
        </p:txBody>
      </p:sp>
      <p:sp>
        <p:nvSpPr>
          <p:cNvPr id="31" name="Rectangle : coins arrondis 30">
            <a:extLst>
              <a:ext uri="{FF2B5EF4-FFF2-40B4-BE49-F238E27FC236}">
                <a16:creationId xmlns:a16="http://schemas.microsoft.com/office/drawing/2014/main" id="{9D2B64E9-3327-CE9F-04EB-085684FF24C7}"/>
              </a:ext>
            </a:extLst>
          </p:cNvPr>
          <p:cNvSpPr/>
          <p:nvPr/>
        </p:nvSpPr>
        <p:spPr>
          <a:xfrm>
            <a:off x="2100488" y="2571447"/>
            <a:ext cx="2280377" cy="90588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fr-FR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Text-based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600" dirty="0">
              <a:solidFill>
                <a:schemeClr val="accent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100% 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Easy</a:t>
            </a:r>
            <a:r>
              <a:rPr lang="en-US" sz="11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learn</a:t>
            </a:r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097ED054-2A81-C976-9010-0373FF649465}"/>
              </a:ext>
            </a:extLst>
          </p:cNvPr>
          <p:cNvSpPr/>
          <p:nvPr/>
        </p:nvSpPr>
        <p:spPr>
          <a:xfrm>
            <a:off x="2100488" y="3785472"/>
            <a:ext cx="2280377" cy="90588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Face-based</a:t>
            </a:r>
            <a:r>
              <a:rPr lang="fr-FR" b="1" dirty="0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600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3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100 % 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accent3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Hard</a:t>
            </a:r>
            <a:r>
              <a:rPr lang="en-US" sz="1100" dirty="0">
                <a:solidFill>
                  <a:schemeClr val="accent3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learn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E4D2F37E-D52B-F4C3-2940-E5699EAB94BC}"/>
              </a:ext>
            </a:extLst>
          </p:cNvPr>
          <p:cNvSpPr/>
          <p:nvPr/>
        </p:nvSpPr>
        <p:spPr>
          <a:xfrm>
            <a:off x="5192499" y="2392585"/>
            <a:ext cx="1947911" cy="249746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1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8" name="Image 7" descr="Une image contenant personne, portant&#10;&#10;Description générée automatiquement">
            <a:extLst>
              <a:ext uri="{FF2B5EF4-FFF2-40B4-BE49-F238E27FC236}">
                <a16:creationId xmlns:a16="http://schemas.microsoft.com/office/drawing/2014/main" id="{F59C787F-9BB8-0FC7-5331-D8CF81388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8756" y="2586261"/>
            <a:ext cx="802211" cy="982483"/>
          </a:xfrm>
          <a:prstGeom prst="rect">
            <a:avLst/>
          </a:prstGeom>
        </p:spPr>
      </p:pic>
      <p:pic>
        <p:nvPicPr>
          <p:cNvPr id="14" name="Image 13" descr="Une image contenant extérieur, souriant, habillé&#10;&#10;Description générée automatiquement">
            <a:extLst>
              <a:ext uri="{FF2B5EF4-FFF2-40B4-BE49-F238E27FC236}">
                <a16:creationId xmlns:a16="http://schemas.microsoft.com/office/drawing/2014/main" id="{2AACBA7B-826E-C37D-9997-B079FAC6B0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3585" y="3721845"/>
            <a:ext cx="802211" cy="982483"/>
          </a:xfrm>
          <a:prstGeom prst="rect">
            <a:avLst/>
          </a:prstGeom>
        </p:spPr>
      </p:pic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72FED15C-161A-07FF-506D-873B776AA59F}"/>
              </a:ext>
            </a:extLst>
          </p:cNvPr>
          <p:cNvCxnSpPr>
            <a:cxnSpLocks/>
          </p:cNvCxnSpPr>
          <p:nvPr/>
        </p:nvCxnSpPr>
        <p:spPr>
          <a:xfrm>
            <a:off x="4476392" y="3024388"/>
            <a:ext cx="648000" cy="0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F33B9B5B-5372-7FD0-F605-FD03CD4BEBDB}"/>
              </a:ext>
            </a:extLst>
          </p:cNvPr>
          <p:cNvCxnSpPr>
            <a:cxnSpLocks/>
          </p:cNvCxnSpPr>
          <p:nvPr/>
        </p:nvCxnSpPr>
        <p:spPr>
          <a:xfrm>
            <a:off x="4476392" y="4238412"/>
            <a:ext cx="648000" cy="0"/>
          </a:xfrm>
          <a:prstGeom prst="straightConnector1">
            <a:avLst/>
          </a:prstGeom>
          <a:ln w="38100">
            <a:solidFill>
              <a:schemeClr val="tx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7C670301-9704-692A-6FE2-06416EAB58F9}"/>
              </a:ext>
            </a:extLst>
          </p:cNvPr>
          <p:cNvCxnSpPr>
            <a:cxnSpLocks/>
          </p:cNvCxnSpPr>
          <p:nvPr/>
        </p:nvCxnSpPr>
        <p:spPr>
          <a:xfrm>
            <a:off x="7418374" y="3024388"/>
            <a:ext cx="612000" cy="0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B5918A17-C229-56DD-E2BF-79A02A03E8C4}"/>
              </a:ext>
            </a:extLst>
          </p:cNvPr>
          <p:cNvCxnSpPr>
            <a:cxnSpLocks/>
          </p:cNvCxnSpPr>
          <p:nvPr/>
        </p:nvCxnSpPr>
        <p:spPr>
          <a:xfrm>
            <a:off x="7418374" y="4238412"/>
            <a:ext cx="612000" cy="0"/>
          </a:xfrm>
          <a:prstGeom prst="straightConnector1">
            <a:avLst/>
          </a:prstGeom>
          <a:ln w="38100">
            <a:solidFill>
              <a:schemeClr val="tx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E542E646-4834-BDE9-F531-2124041C6E1C}"/>
              </a:ext>
            </a:extLst>
          </p:cNvPr>
          <p:cNvSpPr txBox="1"/>
          <p:nvPr/>
        </p:nvSpPr>
        <p:spPr>
          <a:xfrm>
            <a:off x="8019072" y="3976802"/>
            <a:ext cx="1061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100 % accuracy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92000ECE-45C8-CEFE-DFBF-7714B998484C}"/>
              </a:ext>
            </a:extLst>
          </p:cNvPr>
          <p:cNvSpPr txBox="1"/>
          <p:nvPr/>
        </p:nvSpPr>
        <p:spPr>
          <a:xfrm>
            <a:off x="8019072" y="2762777"/>
            <a:ext cx="1061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50 % accuracy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D0409465-08C9-8790-98A8-F1362DE4B034}"/>
              </a:ext>
            </a:extLst>
          </p:cNvPr>
          <p:cNvSpPr txBox="1"/>
          <p:nvPr/>
        </p:nvSpPr>
        <p:spPr>
          <a:xfrm rot="19482594">
            <a:off x="1208581" y="3020369"/>
            <a:ext cx="691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Learnt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4A027B5F-91AE-B79D-2111-9D0963DBE539}"/>
              </a:ext>
            </a:extLst>
          </p:cNvPr>
          <p:cNvSpPr txBox="1"/>
          <p:nvPr/>
        </p:nvSpPr>
        <p:spPr>
          <a:xfrm rot="2180458">
            <a:off x="1137100" y="3976690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Not learnt</a:t>
            </a:r>
          </a:p>
        </p:txBody>
      </p:sp>
      <p:sp>
        <p:nvSpPr>
          <p:cNvPr id="63" name="Bulle rectangulaire 62">
            <a:extLst>
              <a:ext uri="{FF2B5EF4-FFF2-40B4-BE49-F238E27FC236}">
                <a16:creationId xmlns:a16="http://schemas.microsoft.com/office/drawing/2014/main" id="{F6576651-08BE-B75A-B533-AB65EDDE5341}"/>
              </a:ext>
            </a:extLst>
          </p:cNvPr>
          <p:cNvSpPr/>
          <p:nvPr/>
        </p:nvSpPr>
        <p:spPr>
          <a:xfrm>
            <a:off x="7020967" y="588639"/>
            <a:ext cx="1890746" cy="486918"/>
          </a:xfrm>
          <a:prstGeom prst="wedgeRectCallout">
            <a:avLst>
              <a:gd name="adj1" fmla="val -45742"/>
              <a:gd name="adj2" fmla="val 88772"/>
            </a:avLst>
          </a:pr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Synonym: ambiguity of the data</a:t>
            </a:r>
          </a:p>
        </p:txBody>
      </p:sp>
      <p:sp>
        <p:nvSpPr>
          <p:cNvPr id="128" name="ZoneTexte 127">
            <a:extLst>
              <a:ext uri="{FF2B5EF4-FFF2-40B4-BE49-F238E27FC236}">
                <a16:creationId xmlns:a16="http://schemas.microsoft.com/office/drawing/2014/main" id="{91154A63-9F85-5CD9-3377-A7F873A01448}"/>
              </a:ext>
            </a:extLst>
          </p:cNvPr>
          <p:cNvSpPr txBox="1"/>
          <p:nvPr/>
        </p:nvSpPr>
        <p:spPr>
          <a:xfrm>
            <a:off x="729450" y="135959"/>
            <a:ext cx="127310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Ref: [2, 4, 5, 8, 19]</a:t>
            </a:r>
          </a:p>
        </p:txBody>
      </p:sp>
    </p:spTree>
    <p:extLst>
      <p:ext uri="{BB962C8B-B14F-4D97-AF65-F5344CB8AC3E}">
        <p14:creationId xmlns:p14="http://schemas.microsoft.com/office/powerpoint/2010/main" val="68526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3C771665-E715-A0BC-7F8D-17FE6FA791AC}"/>
              </a:ext>
            </a:extLst>
          </p:cNvPr>
          <p:cNvCxnSpPr>
            <a:cxnSpLocks/>
            <a:stCxn id="42" idx="3"/>
            <a:endCxn id="25" idx="0"/>
          </p:cNvCxnSpPr>
          <p:nvPr/>
        </p:nvCxnSpPr>
        <p:spPr>
          <a:xfrm>
            <a:off x="7812469" y="3008182"/>
            <a:ext cx="475959" cy="371524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BA9649B0-61D7-14A0-FD12-F6FE8EA571EA}"/>
              </a:ext>
            </a:extLst>
          </p:cNvPr>
          <p:cNvCxnSpPr>
            <a:cxnSpLocks/>
            <a:stCxn id="44" idx="3"/>
            <a:endCxn id="25" idx="2"/>
          </p:cNvCxnSpPr>
          <p:nvPr/>
        </p:nvCxnSpPr>
        <p:spPr>
          <a:xfrm flipV="1">
            <a:off x="7812469" y="3902926"/>
            <a:ext cx="475959" cy="329672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72FED15C-161A-07FF-506D-873B776AA59F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3510267" y="3024387"/>
            <a:ext cx="566558" cy="1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416C2448-FC78-270C-2494-5E35448D2454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3510267" y="4238413"/>
            <a:ext cx="566547" cy="0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4834F26D-82CA-F79C-817C-6E755DDB2148}"/>
              </a:ext>
            </a:extLst>
          </p:cNvPr>
          <p:cNvCxnSpPr>
            <a:cxnSpLocks/>
            <a:stCxn id="34" idx="3"/>
            <a:endCxn id="32" idx="1"/>
          </p:cNvCxnSpPr>
          <p:nvPr/>
        </p:nvCxnSpPr>
        <p:spPr>
          <a:xfrm>
            <a:off x="1327845" y="3641317"/>
            <a:ext cx="685180" cy="597096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EF3B12FA-5076-466A-DF9E-272C55EE6F68}"/>
              </a:ext>
            </a:extLst>
          </p:cNvPr>
          <p:cNvCxnSpPr>
            <a:cxnSpLocks/>
            <a:stCxn id="34" idx="3"/>
            <a:endCxn id="31" idx="1"/>
          </p:cNvCxnSpPr>
          <p:nvPr/>
        </p:nvCxnSpPr>
        <p:spPr>
          <a:xfrm flipV="1">
            <a:off x="1327845" y="3024388"/>
            <a:ext cx="685180" cy="616929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II- Underspecification: One solution: DivDis</a:t>
            </a:r>
            <a:endParaRPr lang="en-US" i="1"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729449" y="1282288"/>
            <a:ext cx="7558979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DivDis is an architecture that uses both the train and test set during the training, encouraging disagreement between the two predictors it learns.</a:t>
            </a:r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0D3D10EF-360E-C384-5184-0539C27A8AD5}"/>
              </a:ext>
            </a:extLst>
          </p:cNvPr>
          <p:cNvSpPr/>
          <p:nvPr/>
        </p:nvSpPr>
        <p:spPr>
          <a:xfrm>
            <a:off x="318071" y="2392585"/>
            <a:ext cx="1009774" cy="2497463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1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9</a:t>
            </a:fld>
            <a:endParaRPr dirty="0"/>
          </a:p>
        </p:txBody>
      </p:sp>
      <p:pic>
        <p:nvPicPr>
          <p:cNvPr id="2" name="Image 1" descr="Une image contenant homme, personne, intérieur, complet&#10;&#10;Description générée automatiquement">
            <a:extLst>
              <a:ext uri="{FF2B5EF4-FFF2-40B4-BE49-F238E27FC236}">
                <a16:creationId xmlns:a16="http://schemas.microsoft.com/office/drawing/2014/main" id="{964DDE7C-7325-CF01-962F-778A93B7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724" y="3747172"/>
            <a:ext cx="802211" cy="982483"/>
          </a:xfrm>
          <a:prstGeom prst="rect">
            <a:avLst/>
          </a:prstGeom>
        </p:spPr>
      </p:pic>
      <p:pic>
        <p:nvPicPr>
          <p:cNvPr id="6" name="Image 5" descr="Une image contenant personne, femme, souriant, postiche&#10;&#10;Description générée automatiquement">
            <a:extLst>
              <a:ext uri="{FF2B5EF4-FFF2-40B4-BE49-F238E27FC236}">
                <a16:creationId xmlns:a16="http://schemas.microsoft.com/office/drawing/2014/main" id="{DAD2ABBF-8BBD-8ABE-895A-1C13F20559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725" y="2533147"/>
            <a:ext cx="802211" cy="982483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C5F58B45-01CB-8053-5B1A-D940FF50FDA3}"/>
              </a:ext>
            </a:extLst>
          </p:cNvPr>
          <p:cNvSpPr txBox="1"/>
          <p:nvPr/>
        </p:nvSpPr>
        <p:spPr>
          <a:xfrm>
            <a:off x="286267" y="2011557"/>
            <a:ext cx="9829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 set</a:t>
            </a:r>
            <a:endParaRPr lang="en-US" b="1" dirty="0">
              <a:solidFill>
                <a:schemeClr val="bg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1" name="Rectangle : coins arrondis 30">
            <a:extLst>
              <a:ext uri="{FF2B5EF4-FFF2-40B4-BE49-F238E27FC236}">
                <a16:creationId xmlns:a16="http://schemas.microsoft.com/office/drawing/2014/main" id="{9D2B64E9-3327-CE9F-04EB-085684FF24C7}"/>
              </a:ext>
            </a:extLst>
          </p:cNvPr>
          <p:cNvSpPr/>
          <p:nvPr/>
        </p:nvSpPr>
        <p:spPr>
          <a:xfrm>
            <a:off x="2013025" y="2571447"/>
            <a:ext cx="1497242" cy="90588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Text-based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predictor</a:t>
            </a:r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097ED054-2A81-C976-9010-0373FF649465}"/>
              </a:ext>
            </a:extLst>
          </p:cNvPr>
          <p:cNvSpPr/>
          <p:nvPr/>
        </p:nvSpPr>
        <p:spPr>
          <a:xfrm>
            <a:off x="2013025" y="3785472"/>
            <a:ext cx="1497242" cy="90588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Face-based</a:t>
            </a:r>
            <a:r>
              <a:rPr lang="fr-FR" b="1" dirty="0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predictor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EB8510DE-B151-441B-1CC7-93DDE0417508}"/>
              </a:ext>
            </a:extLst>
          </p:cNvPr>
          <p:cNvGrpSpPr/>
          <p:nvPr/>
        </p:nvGrpSpPr>
        <p:grpSpPr>
          <a:xfrm>
            <a:off x="4076825" y="2392585"/>
            <a:ext cx="1947911" cy="2497463"/>
            <a:chOff x="5192499" y="2392585"/>
            <a:chExt cx="1947911" cy="2497463"/>
          </a:xfrm>
        </p:grpSpPr>
        <p:pic>
          <p:nvPicPr>
            <p:cNvPr id="19" name="Image 18" descr="Une image contenant homme, personne, intérieur, complet&#10;&#10;Description générée automatiquement">
              <a:extLst>
                <a:ext uri="{FF2B5EF4-FFF2-40B4-BE49-F238E27FC236}">
                  <a16:creationId xmlns:a16="http://schemas.microsoft.com/office/drawing/2014/main" id="{32599C0A-F758-9DDA-4351-497E30B8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97102" y="3715957"/>
              <a:ext cx="802211" cy="982483"/>
            </a:xfrm>
            <a:prstGeom prst="rect">
              <a:avLst/>
            </a:prstGeom>
          </p:spPr>
        </p:pic>
        <p:pic>
          <p:nvPicPr>
            <p:cNvPr id="20" name="Image 19" descr="Une image contenant personne, femme, souriant, postiche&#10;&#10;Description générée automatiquement">
              <a:extLst>
                <a:ext uri="{FF2B5EF4-FFF2-40B4-BE49-F238E27FC236}">
                  <a16:creationId xmlns:a16="http://schemas.microsoft.com/office/drawing/2014/main" id="{57530BAC-4592-C693-7079-0F0A5943D4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7102" y="2586261"/>
              <a:ext cx="802211" cy="982483"/>
            </a:xfrm>
            <a:prstGeom prst="rect">
              <a:avLst/>
            </a:prstGeom>
          </p:spPr>
        </p:pic>
        <p:sp>
          <p:nvSpPr>
            <p:cNvPr id="40" name="Rectangle : coins arrondis 39">
              <a:extLst>
                <a:ext uri="{FF2B5EF4-FFF2-40B4-BE49-F238E27FC236}">
                  <a16:creationId xmlns:a16="http://schemas.microsoft.com/office/drawing/2014/main" id="{E4D2F37E-D52B-F4C3-2940-E5699EAB94BC}"/>
                </a:ext>
              </a:extLst>
            </p:cNvPr>
            <p:cNvSpPr/>
            <p:nvPr/>
          </p:nvSpPr>
          <p:spPr>
            <a:xfrm>
              <a:off x="5192499" y="2392585"/>
              <a:ext cx="1947911" cy="2497463"/>
            </a:xfrm>
            <a:prstGeom prst="round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1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pic>
          <p:nvPicPr>
            <p:cNvPr id="8" name="Image 7" descr="Une image contenant personne, portant&#10;&#10;Description générée automatiquement">
              <a:extLst>
                <a:ext uri="{FF2B5EF4-FFF2-40B4-BE49-F238E27FC236}">
                  <a16:creationId xmlns:a16="http://schemas.microsoft.com/office/drawing/2014/main" id="{F59C787F-9BB8-0FC7-5331-D8CF81388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18756" y="2586261"/>
              <a:ext cx="802211" cy="982483"/>
            </a:xfrm>
            <a:prstGeom prst="rect">
              <a:avLst/>
            </a:prstGeom>
          </p:spPr>
        </p:pic>
        <p:pic>
          <p:nvPicPr>
            <p:cNvPr id="14" name="Image 13" descr="Une image contenant extérieur, souriant, habillé&#10;&#10;Description générée automatiquement">
              <a:extLst>
                <a:ext uri="{FF2B5EF4-FFF2-40B4-BE49-F238E27FC236}">
                  <a16:creationId xmlns:a16="http://schemas.microsoft.com/office/drawing/2014/main" id="{2AACBA7B-826E-C37D-9997-B079FAC6B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33585" y="3721845"/>
              <a:ext cx="802211" cy="982483"/>
            </a:xfrm>
            <a:prstGeom prst="rect">
              <a:avLst/>
            </a:prstGeom>
          </p:spPr>
        </p:pic>
      </p:grpSp>
      <p:sp>
        <p:nvSpPr>
          <p:cNvPr id="59" name="ZoneTexte 58">
            <a:extLst>
              <a:ext uri="{FF2B5EF4-FFF2-40B4-BE49-F238E27FC236}">
                <a16:creationId xmlns:a16="http://schemas.microsoft.com/office/drawing/2014/main" id="{D0409465-08C9-8790-98A8-F1362DE4B034}"/>
              </a:ext>
            </a:extLst>
          </p:cNvPr>
          <p:cNvSpPr txBox="1"/>
          <p:nvPr/>
        </p:nvSpPr>
        <p:spPr>
          <a:xfrm rot="19158844">
            <a:off x="1232434" y="2988565"/>
            <a:ext cx="691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Learnt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4A027B5F-91AE-B79D-2111-9D0963DBE539}"/>
              </a:ext>
            </a:extLst>
          </p:cNvPr>
          <p:cNvSpPr txBox="1"/>
          <p:nvPr/>
        </p:nvSpPr>
        <p:spPr>
          <a:xfrm rot="2569917">
            <a:off x="1286979" y="3984641"/>
            <a:ext cx="691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Learnt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71C5CA6-7B83-803C-256E-F54C7DE45A47}"/>
              </a:ext>
            </a:extLst>
          </p:cNvPr>
          <p:cNvSpPr txBox="1"/>
          <p:nvPr/>
        </p:nvSpPr>
        <p:spPr>
          <a:xfrm>
            <a:off x="7510327" y="3379706"/>
            <a:ext cx="1556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Encourage disagreement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B8CFC24-8F4C-99EC-6B99-E62065B934E5}"/>
              </a:ext>
            </a:extLst>
          </p:cNvPr>
          <p:cNvSpPr txBox="1"/>
          <p:nvPr/>
        </p:nvSpPr>
        <p:spPr>
          <a:xfrm>
            <a:off x="4587511" y="2020035"/>
            <a:ext cx="9589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 set </a:t>
            </a:r>
            <a:endParaRPr lang="en-US" b="1" dirty="0">
              <a:solidFill>
                <a:schemeClr val="bg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04987A3F-1433-AD0C-089B-0E50D6BA1B28}"/>
              </a:ext>
            </a:extLst>
          </p:cNvPr>
          <p:cNvCxnSpPr>
            <a:cxnSpLocks/>
          </p:cNvCxnSpPr>
          <p:nvPr/>
        </p:nvCxnSpPr>
        <p:spPr>
          <a:xfrm flipV="1">
            <a:off x="6024736" y="3024387"/>
            <a:ext cx="566558" cy="1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617CB6A5-F880-F874-0311-A8EA17BECF68}"/>
              </a:ext>
            </a:extLst>
          </p:cNvPr>
          <p:cNvCxnSpPr>
            <a:cxnSpLocks/>
          </p:cNvCxnSpPr>
          <p:nvPr/>
        </p:nvCxnSpPr>
        <p:spPr>
          <a:xfrm>
            <a:off x="6024736" y="4238413"/>
            <a:ext cx="566547" cy="0"/>
          </a:xfrm>
          <a:prstGeom prst="straightConnector1">
            <a:avLst/>
          </a:prstGeom>
          <a:ln w="762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 : coins arrondis 41">
            <a:extLst>
              <a:ext uri="{FF2B5EF4-FFF2-40B4-BE49-F238E27FC236}">
                <a16:creationId xmlns:a16="http://schemas.microsoft.com/office/drawing/2014/main" id="{8000E8A2-0040-61C3-79C5-ED42531323A1}"/>
              </a:ext>
            </a:extLst>
          </p:cNvPr>
          <p:cNvSpPr/>
          <p:nvPr/>
        </p:nvSpPr>
        <p:spPr>
          <a:xfrm>
            <a:off x="6591283" y="2800454"/>
            <a:ext cx="1221186" cy="41545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Prediction</a:t>
            </a:r>
          </a:p>
        </p:txBody>
      </p:sp>
      <p:sp>
        <p:nvSpPr>
          <p:cNvPr id="44" name="Rectangle : coins arrondis 43">
            <a:extLst>
              <a:ext uri="{FF2B5EF4-FFF2-40B4-BE49-F238E27FC236}">
                <a16:creationId xmlns:a16="http://schemas.microsoft.com/office/drawing/2014/main" id="{AAE0453B-9714-213D-2458-F45ADACC8509}"/>
              </a:ext>
            </a:extLst>
          </p:cNvPr>
          <p:cNvSpPr/>
          <p:nvPr/>
        </p:nvSpPr>
        <p:spPr>
          <a:xfrm>
            <a:off x="6591283" y="4024870"/>
            <a:ext cx="1221186" cy="4154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Prediction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8A2C6DD-71A8-2D5E-57D3-3E8C327B4F53}"/>
              </a:ext>
            </a:extLst>
          </p:cNvPr>
          <p:cNvSpPr txBox="1"/>
          <p:nvPr/>
        </p:nvSpPr>
        <p:spPr>
          <a:xfrm>
            <a:off x="729450" y="135959"/>
            <a:ext cx="6960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Ref: [12]</a:t>
            </a:r>
          </a:p>
        </p:txBody>
      </p:sp>
    </p:spTree>
    <p:extLst>
      <p:ext uri="{BB962C8B-B14F-4D97-AF65-F5344CB8AC3E}">
        <p14:creationId xmlns:p14="http://schemas.microsoft.com/office/powerpoint/2010/main" val="242489386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1295</Words>
  <Application>Microsoft Macintosh PowerPoint</Application>
  <PresentationFormat>Affichage à l'écran (16:9)</PresentationFormat>
  <Paragraphs>202</Paragraphs>
  <Slides>19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19</vt:i4>
      </vt:variant>
    </vt:vector>
  </HeadingPairs>
  <TitlesOfParts>
    <vt:vector size="25" baseType="lpstr">
      <vt:lpstr>Raleway</vt:lpstr>
      <vt:lpstr>Arial</vt:lpstr>
      <vt:lpstr>Lato</vt:lpstr>
      <vt:lpstr>Calibri</vt:lpstr>
      <vt:lpstr>Simple Light</vt:lpstr>
      <vt:lpstr>Streamline</vt:lpstr>
      <vt:lpstr>Using Error Level Analysis to remove Underspecification </vt:lpstr>
      <vt:lpstr>Content</vt:lpstr>
      <vt:lpstr>Content</vt:lpstr>
      <vt:lpstr>I- Introduction: The challenge</vt:lpstr>
      <vt:lpstr>I- Introduction: The datasets</vt:lpstr>
      <vt:lpstr>I- Introduction: The rules</vt:lpstr>
      <vt:lpstr>Content</vt:lpstr>
      <vt:lpstr>II- Underspecification: What is it?</vt:lpstr>
      <vt:lpstr>II- Underspecification: One solution: DivDis</vt:lpstr>
      <vt:lpstr>II- Underspecification: Discussion on DivDis</vt:lpstr>
      <vt:lpstr>Content</vt:lpstr>
      <vt:lpstr>III- First approach: DivDis with a pretrained head</vt:lpstr>
      <vt:lpstr>Content</vt:lpstr>
      <vt:lpstr>III- Second approach: Removing the text</vt:lpstr>
      <vt:lpstr>III- Second approach: Training the classifier</vt:lpstr>
      <vt:lpstr>Content</vt:lpstr>
      <vt:lpstr>IV- Conclusion</vt:lpstr>
      <vt:lpstr>References  </vt:lpstr>
      <vt:lpstr>References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INF582 Challenge:  Summary Source Prediction</dc:title>
  <cp:lastModifiedBy>Jérémie Dentan</cp:lastModifiedBy>
  <cp:revision>7</cp:revision>
  <dcterms:modified xsi:type="dcterms:W3CDTF">2023-03-17T13:15:34Z</dcterms:modified>
</cp:coreProperties>
</file>